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59" r:id="rId7"/>
    <p:sldId id="266" r:id="rId8"/>
    <p:sldId id="267" r:id="rId9"/>
    <p:sldId id="268" r:id="rId10"/>
    <p:sldId id="260" r:id="rId11"/>
    <p:sldId id="291"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61" r:id="rId35"/>
    <p:sldId id="262"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D03D-51E4-45A0-90E8-E3CC88457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2A2873-E5CE-4337-A20C-F2E34AEFFA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5EFB3-65DE-4C9B-AF89-3392DFF6E758}"/>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4505565C-0316-40FA-8A36-3A48514EEC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742D6A-AB13-4376-9E38-AC72C6084653}"/>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95313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9F40-A64C-4A9D-9F7B-FECD5D6E3A2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6F13B1-E6D4-4FC3-B2D7-38B517201A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68D5BB-1485-46FF-857E-6BE98EB3EC75}"/>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471B253D-ADA4-4D0D-BA6C-62C7A86C49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1FC85D-C06E-4B76-BFB6-5D858E153937}"/>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607667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711B8-24FA-410D-853F-AB6AE58298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2A3FCF-9D30-4E37-9BEC-ADB9E67464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CF5489-E37E-4106-B494-4011D3A13482}"/>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F2B34FD8-215D-4AC7-AC61-809F7E3F6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9C4A83-7914-49D7-8804-8888CF3619C7}"/>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160515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28AD-FF32-4B01-85F2-854EA856DA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8326E0-9865-4EB0-889D-046E8482D5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BDC08D-1DC8-4194-B5B5-B4E9CA6D38B5}"/>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633F2C3E-A1F2-48E8-BD55-072FB2D99F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D5E3C9-75BD-4F89-9996-40DD1C4B667F}"/>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685432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2539-4A5D-4554-A114-22922583DA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E2895B-9D48-443E-B0D1-68ADA1013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650544-2A10-405B-BC25-C2D2E8036227}"/>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2F9C0843-D284-48AE-87DF-C5EAFC20F5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957893-B60A-4568-A158-EACAA5CD7A06}"/>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779476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8858-E522-46C0-8C7B-801F9C9A2C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311596-718E-447D-A973-6A759A1B85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051272-CBFB-49F8-BEFD-2E4246EB31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D9DB22E-5D91-47BC-8B9D-45489F38D7C8}"/>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6" name="Footer Placeholder 5">
            <a:extLst>
              <a:ext uri="{FF2B5EF4-FFF2-40B4-BE49-F238E27FC236}">
                <a16:creationId xmlns:a16="http://schemas.microsoft.com/office/drawing/2014/main" id="{7E8658D1-0A54-4769-B45E-0DAC42AA01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0C440B-81E5-45F8-BDC1-1349AB6FCB50}"/>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403324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CA09-6A4A-4F19-B4F0-245CAB7B8A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693B94-4BED-4DAB-82F0-A7931B739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D018B-C5F6-4060-B805-B193356E04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6FDFE39-39C5-4384-BEC2-20C92686D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9F3634-0ADF-4071-B346-C70C384008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DDF1F9-E75D-402E-B54E-55A44F1655E8}"/>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8" name="Footer Placeholder 7">
            <a:extLst>
              <a:ext uri="{FF2B5EF4-FFF2-40B4-BE49-F238E27FC236}">
                <a16:creationId xmlns:a16="http://schemas.microsoft.com/office/drawing/2014/main" id="{AE3F9230-7B94-4847-A9A3-6C1969668BF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0E582A-CE71-404E-8485-E47251D019D2}"/>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3690134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1066-210B-4B1D-AFCC-1AE0293C9B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0EE8B58-2B9F-465F-A540-3A61D5B8A94E}"/>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4" name="Footer Placeholder 3">
            <a:extLst>
              <a:ext uri="{FF2B5EF4-FFF2-40B4-BE49-F238E27FC236}">
                <a16:creationId xmlns:a16="http://schemas.microsoft.com/office/drawing/2014/main" id="{9233339C-2A75-44AF-88E6-B658014BA8E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5C6591C-75D2-4DDC-81AA-8E8C6D8BB499}"/>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2825825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D8145-2965-4611-86A5-B9DF6CE2D8EB}"/>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3" name="Footer Placeholder 2">
            <a:extLst>
              <a:ext uri="{FF2B5EF4-FFF2-40B4-BE49-F238E27FC236}">
                <a16:creationId xmlns:a16="http://schemas.microsoft.com/office/drawing/2014/main" id="{C5F2750D-49FE-4759-9D52-E5653BB9AFD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755F80-5298-4219-8276-DA4FA9DE10EC}"/>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160604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2660-3DE7-444A-BE1C-6BF9E90C6E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5EDB60-8056-494E-939B-0A66CD212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BAB0E84-8697-471C-ABE5-0D30BD33C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F3751-F4F8-42C7-AB9A-D1F55297DF70}"/>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6" name="Footer Placeholder 5">
            <a:extLst>
              <a:ext uri="{FF2B5EF4-FFF2-40B4-BE49-F238E27FC236}">
                <a16:creationId xmlns:a16="http://schemas.microsoft.com/office/drawing/2014/main" id="{C89175B1-32BF-49AB-BC50-3DC4E82CE2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3B3D64-F611-470B-A6A2-EE78D146418B}"/>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1800584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AA82-AF26-4322-ADAE-8667A9F319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893A30-2C1A-4E46-8D48-BD3BB9B2F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FDA23D7-2333-45AA-BCD6-CB6F22CD0D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5F81D-2C74-4EBD-AE47-F6137BF77B60}"/>
              </a:ext>
            </a:extLst>
          </p:cNvPr>
          <p:cNvSpPr>
            <a:spLocks noGrp="1"/>
          </p:cNvSpPr>
          <p:nvPr>
            <p:ph type="dt" sz="half" idx="10"/>
          </p:nvPr>
        </p:nvSpPr>
        <p:spPr/>
        <p:txBody>
          <a:bodyPr/>
          <a:lstStyle/>
          <a:p>
            <a:fld id="{4D088EF3-3787-48AD-A629-0E7D0811362F}" type="datetimeFigureOut">
              <a:rPr lang="en-GB" smtClean="0"/>
              <a:t>29/11/2021</a:t>
            </a:fld>
            <a:endParaRPr lang="en-GB"/>
          </a:p>
        </p:txBody>
      </p:sp>
      <p:sp>
        <p:nvSpPr>
          <p:cNvPr id="6" name="Footer Placeholder 5">
            <a:extLst>
              <a:ext uri="{FF2B5EF4-FFF2-40B4-BE49-F238E27FC236}">
                <a16:creationId xmlns:a16="http://schemas.microsoft.com/office/drawing/2014/main" id="{2D01D80A-3147-4193-8C3B-E905BEA1F2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CFD90C-0F37-46F6-876D-37777E4AD125}"/>
              </a:ext>
            </a:extLst>
          </p:cNvPr>
          <p:cNvSpPr>
            <a:spLocks noGrp="1"/>
          </p:cNvSpPr>
          <p:nvPr>
            <p:ph type="sldNum" sz="quarter" idx="12"/>
          </p:nvPr>
        </p:nvSpPr>
        <p:spPr/>
        <p:txBody>
          <a:bodyPr/>
          <a:lstStyle/>
          <a:p>
            <a:fld id="{1F2FF5BE-22A9-4B38-B079-F1B4D776DA0F}" type="slidenum">
              <a:rPr lang="en-GB" smtClean="0"/>
              <a:t>‹#›</a:t>
            </a:fld>
            <a:endParaRPr lang="en-GB"/>
          </a:p>
        </p:txBody>
      </p:sp>
    </p:spTree>
    <p:extLst>
      <p:ext uri="{BB962C8B-B14F-4D97-AF65-F5344CB8AC3E}">
        <p14:creationId xmlns:p14="http://schemas.microsoft.com/office/powerpoint/2010/main" val="392171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6A4210-56AE-4C09-8537-952DC6C44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0C2197-234E-4358-879C-5A1D04AD4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23E41F-65E3-4A20-AA6B-8FAE9BB341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88EF3-3787-48AD-A629-0E7D0811362F}" type="datetimeFigureOut">
              <a:rPr lang="en-GB" smtClean="0"/>
              <a:t>29/11/2021</a:t>
            </a:fld>
            <a:endParaRPr lang="en-GB"/>
          </a:p>
        </p:txBody>
      </p:sp>
      <p:sp>
        <p:nvSpPr>
          <p:cNvPr id="5" name="Footer Placeholder 4">
            <a:extLst>
              <a:ext uri="{FF2B5EF4-FFF2-40B4-BE49-F238E27FC236}">
                <a16:creationId xmlns:a16="http://schemas.microsoft.com/office/drawing/2014/main" id="{DAB7B23C-1B47-484C-AD06-0CEBC35618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CD744E-5CC4-49B0-8E05-2D1B0BB4EC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FF5BE-22A9-4B38-B079-F1B4D776DA0F}" type="slidenum">
              <a:rPr lang="en-GB" smtClean="0"/>
              <a:t>‹#›</a:t>
            </a:fld>
            <a:endParaRPr lang="en-GB"/>
          </a:p>
        </p:txBody>
      </p:sp>
    </p:spTree>
    <p:extLst>
      <p:ext uri="{BB962C8B-B14F-4D97-AF65-F5344CB8AC3E}">
        <p14:creationId xmlns:p14="http://schemas.microsoft.com/office/powerpoint/2010/main" val="2274156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android.com/studio/run/emulator-acceleration" TargetMode="External"/><Relationship Id="rId7" Type="http://schemas.openxmlformats.org/officeDocument/2006/relationships/image" Target="../media/image116.png"/><Relationship Id="rId2" Type="http://schemas.openxmlformats.org/officeDocument/2006/relationships/hyperlink" Target="https://stackoverflow.com/questions/42471855/android-studio-enable-vt-x-in-your-bios-setting/47261223"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hyperlink" Target="https://stackoverflow.com/questions/16076985/listview-row-buttons-how-do-i-create-a-custom-adapter-that-connects-a-view-oncl" TargetMode="External"/><Relationship Id="rId4" Type="http://schemas.openxmlformats.org/officeDocument/2006/relationships/hyperlink" Target="https://stackoverflow.com/questions/37460133/how-to-refresh-listview-in-a-custom-adapt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twitter.com/en/docs/twitter-api/getting-started/about-twitter-api" TargetMode="External"/><Relationship Id="rId2" Type="http://schemas.openxmlformats.org/officeDocument/2006/relationships/hyperlink" Target="https://developers.facebook.com/docs/sharing/android#Additional" TargetMode="External"/><Relationship Id="rId1" Type="http://schemas.openxmlformats.org/officeDocument/2006/relationships/slideLayout" Target="../slideLayouts/slideLayout2.xml"/><Relationship Id="rId4" Type="http://schemas.openxmlformats.org/officeDocument/2006/relationships/hyperlink" Target="https://firebase.google.com/docs/android/setu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C628-43A2-4FC6-9002-005E3AB8FA73}"/>
              </a:ext>
            </a:extLst>
          </p:cNvPr>
          <p:cNvSpPr>
            <a:spLocks noGrp="1"/>
          </p:cNvSpPr>
          <p:nvPr>
            <p:ph type="ctrTitle"/>
          </p:nvPr>
        </p:nvSpPr>
        <p:spPr>
          <a:xfrm>
            <a:off x="641683" y="974392"/>
            <a:ext cx="11181347" cy="2627646"/>
          </a:xfrm>
        </p:spPr>
        <p:txBody>
          <a:bodyPr>
            <a:normAutofit/>
          </a:bodyPr>
          <a:lstStyle/>
          <a:p>
            <a:r>
              <a:rPr lang="en-GB" sz="6000" dirty="0"/>
              <a:t>Opinion poll Application idea</a:t>
            </a:r>
            <a:br>
              <a:rPr lang="en-GB" sz="6000" dirty="0"/>
            </a:br>
            <a:r>
              <a:rPr lang="en-GB" sz="3200" b="1" dirty="0"/>
              <a:t>Implementation Walkthrough</a:t>
            </a:r>
            <a:br>
              <a:rPr lang="en-GB" sz="3200" b="1" dirty="0"/>
            </a:br>
            <a:endParaRPr lang="en-GB" dirty="0"/>
          </a:p>
        </p:txBody>
      </p:sp>
      <p:sp>
        <p:nvSpPr>
          <p:cNvPr id="3" name="Subtitle 2">
            <a:extLst>
              <a:ext uri="{FF2B5EF4-FFF2-40B4-BE49-F238E27FC236}">
                <a16:creationId xmlns:a16="http://schemas.microsoft.com/office/drawing/2014/main" id="{6A1C096E-E009-48C5-A209-363B55A32702}"/>
              </a:ext>
            </a:extLst>
          </p:cNvPr>
          <p:cNvSpPr>
            <a:spLocks noGrp="1"/>
          </p:cNvSpPr>
          <p:nvPr>
            <p:ph type="subTitle" idx="1"/>
          </p:nvPr>
        </p:nvSpPr>
        <p:spPr/>
        <p:txBody>
          <a:bodyPr/>
          <a:lstStyle/>
          <a:p>
            <a:r>
              <a:rPr lang="en-GB" dirty="0">
                <a:latin typeface="Source Sans Pro" panose="020B0503030403020204" pitchFamily="34" charset="0"/>
                <a:ea typeface="Source Sans Pro" panose="020B0503030403020204" pitchFamily="34" charset="0"/>
              </a:rPr>
              <a:t>CMP6213 Mobile and Wearable Application Development</a:t>
            </a:r>
          </a:p>
          <a:p>
            <a:r>
              <a:rPr lang="en-GB" dirty="0">
                <a:latin typeface="Source Sans Pro" panose="020B0503030403020204" pitchFamily="34" charset="0"/>
                <a:ea typeface="Source Sans Pro" panose="020B0503030403020204" pitchFamily="34" charset="0"/>
              </a:rPr>
              <a:t>Ahmed Mohamed – 18124225</a:t>
            </a:r>
          </a:p>
          <a:p>
            <a:r>
              <a:rPr lang="en-GB" dirty="0">
                <a:latin typeface="Source Sans Pro" panose="020B0503030403020204" pitchFamily="34" charset="0"/>
                <a:ea typeface="Source Sans Pro" panose="020B0503030403020204" pitchFamily="34" charset="0"/>
              </a:rPr>
              <a:t>Ahmed.mohamed3@mail.bcu.ac.uk</a:t>
            </a:r>
          </a:p>
          <a:p>
            <a:endParaRPr lang="en-GB" dirty="0"/>
          </a:p>
        </p:txBody>
      </p:sp>
    </p:spTree>
    <p:extLst>
      <p:ext uri="{BB962C8B-B14F-4D97-AF65-F5344CB8AC3E}">
        <p14:creationId xmlns:p14="http://schemas.microsoft.com/office/powerpoint/2010/main" val="27733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9EDF-E684-4585-84F9-26E011FB5A60}"/>
              </a:ext>
            </a:extLst>
          </p:cNvPr>
          <p:cNvSpPr>
            <a:spLocks noGrp="1"/>
          </p:cNvSpPr>
          <p:nvPr>
            <p:ph type="title"/>
          </p:nvPr>
        </p:nvSpPr>
        <p:spPr/>
        <p:txBody>
          <a:bodyPr/>
          <a:lstStyle/>
          <a:p>
            <a:r>
              <a:rPr lang="en-GB" b="1" dirty="0">
                <a:latin typeface="+mn-lt"/>
              </a:rPr>
              <a:t>Application Wide Notes</a:t>
            </a:r>
            <a:endParaRPr lang="en-GB" dirty="0"/>
          </a:p>
        </p:txBody>
      </p:sp>
      <p:sp>
        <p:nvSpPr>
          <p:cNvPr id="3" name="Content Placeholder 2">
            <a:extLst>
              <a:ext uri="{FF2B5EF4-FFF2-40B4-BE49-F238E27FC236}">
                <a16:creationId xmlns:a16="http://schemas.microsoft.com/office/drawing/2014/main" id="{D1264E02-FD6C-4204-A7BE-581DE3DC8B0D}"/>
              </a:ext>
            </a:extLst>
          </p:cNvPr>
          <p:cNvSpPr>
            <a:spLocks noGrp="1"/>
          </p:cNvSpPr>
          <p:nvPr>
            <p:ph idx="1"/>
          </p:nvPr>
        </p:nvSpPr>
        <p:spPr>
          <a:xfrm>
            <a:off x="956345" y="1825625"/>
            <a:ext cx="10397455" cy="4351338"/>
          </a:xfrm>
        </p:spPr>
        <p:txBody>
          <a:bodyPr/>
          <a:lstStyle/>
          <a:p>
            <a:r>
              <a:rPr lang="en-GB" sz="1800" b="0" i="0" u="none" strike="noStrike" dirty="0">
                <a:solidFill>
                  <a:srgbClr val="000000"/>
                </a:solidFill>
                <a:effectLst/>
                <a:latin typeface="Arial" panose="020B0604020202020204" pitchFamily="34" charset="0"/>
              </a:rPr>
              <a:t>The application is fully functional. I ran the application on a Pixel 4xl API 30, with a storage size of 18 GB. </a:t>
            </a:r>
          </a:p>
          <a:p>
            <a:r>
              <a:rPr lang="en-GB" sz="1800" b="0" i="0" u="none" strike="noStrike" dirty="0">
                <a:solidFill>
                  <a:srgbClr val="000000"/>
                </a:solidFill>
                <a:effectLst/>
                <a:latin typeface="Arial" panose="020B0604020202020204" pitchFamily="34" charset="0"/>
              </a:rPr>
              <a:t>Mostly Layout files are wrapped with a </a:t>
            </a:r>
            <a:r>
              <a:rPr lang="en-GB" sz="1800" b="0" i="0" u="none" strike="noStrike" dirty="0" err="1">
                <a:solidFill>
                  <a:srgbClr val="000000"/>
                </a:solidFill>
                <a:effectLst/>
                <a:latin typeface="Arial" panose="020B0604020202020204" pitchFamily="34" charset="0"/>
              </a:rPr>
              <a:t>ScrollView</a:t>
            </a:r>
            <a:r>
              <a:rPr lang="en-GB" sz="1800" b="0" i="0" u="none" strike="noStrike" dirty="0">
                <a:solidFill>
                  <a:srgbClr val="000000"/>
                </a:solidFill>
                <a:effectLst/>
                <a:latin typeface="Arial" panose="020B0604020202020204" pitchFamily="34" charset="0"/>
              </a:rPr>
              <a:t>, this should allow the UI of the application to run and display the same on an Android device with any resolution.  </a:t>
            </a:r>
          </a:p>
          <a:p>
            <a:r>
              <a:rPr lang="en-GB" sz="1800" b="0" i="0" u="none" strike="noStrike" dirty="0">
                <a:solidFill>
                  <a:srgbClr val="000000"/>
                </a:solidFill>
                <a:effectLst/>
                <a:latin typeface="Arial" panose="020B0604020202020204" pitchFamily="34" charset="0"/>
              </a:rPr>
              <a:t>The application was designed and developed on Android Studios. </a:t>
            </a:r>
          </a:p>
          <a:p>
            <a:r>
              <a:rPr lang="en-GB" sz="1800" b="0" i="0" u="none" strike="noStrike" dirty="0">
                <a:solidFill>
                  <a:srgbClr val="000000"/>
                </a:solidFill>
                <a:effectLst/>
                <a:latin typeface="Arial" panose="020B0604020202020204" pitchFamily="34" charset="0"/>
              </a:rPr>
              <a:t>All resources required for the application have been included in the zip folder that I submitted. </a:t>
            </a:r>
            <a:endParaRPr lang="en-GB" dirty="0"/>
          </a:p>
        </p:txBody>
      </p:sp>
    </p:spTree>
    <p:extLst>
      <p:ext uri="{BB962C8B-B14F-4D97-AF65-F5344CB8AC3E}">
        <p14:creationId xmlns:p14="http://schemas.microsoft.com/office/powerpoint/2010/main" val="327276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F56C-92F1-455F-BB94-98F399FE96BC}"/>
              </a:ext>
            </a:extLst>
          </p:cNvPr>
          <p:cNvSpPr>
            <a:spLocks noGrp="1"/>
          </p:cNvSpPr>
          <p:nvPr>
            <p:ph type="title"/>
          </p:nvPr>
        </p:nvSpPr>
        <p:spPr>
          <a:xfrm>
            <a:off x="2440497" y="-21585"/>
            <a:ext cx="10515600" cy="1325563"/>
          </a:xfrm>
        </p:spPr>
        <p:txBody>
          <a:bodyPr/>
          <a:lstStyle/>
          <a:p>
            <a:pPr algn="ctr"/>
            <a:r>
              <a:rPr lang="en-GB" b="1" dirty="0"/>
              <a:t>Local SQLite Database</a:t>
            </a:r>
          </a:p>
        </p:txBody>
      </p:sp>
      <p:sp>
        <p:nvSpPr>
          <p:cNvPr id="3" name="Content Placeholder 2">
            <a:extLst>
              <a:ext uri="{FF2B5EF4-FFF2-40B4-BE49-F238E27FC236}">
                <a16:creationId xmlns:a16="http://schemas.microsoft.com/office/drawing/2014/main" id="{70DE25C1-1025-44FD-A61E-04EA042CA090}"/>
              </a:ext>
            </a:extLst>
          </p:cNvPr>
          <p:cNvSpPr>
            <a:spLocks noGrp="1"/>
          </p:cNvSpPr>
          <p:nvPr>
            <p:ph idx="1"/>
          </p:nvPr>
        </p:nvSpPr>
        <p:spPr>
          <a:xfrm>
            <a:off x="6670639" y="1115736"/>
            <a:ext cx="5454250" cy="5276675"/>
          </a:xfrm>
        </p:spPr>
        <p:txBody>
          <a:bodyPr>
            <a:noAutofit/>
          </a:bodyPr>
          <a:lstStyle/>
          <a:p>
            <a:r>
              <a:rPr lang="en-GB" sz="1400" b="0" i="0" u="none" strike="noStrike" dirty="0">
                <a:effectLst/>
                <a:latin typeface="Arial" panose="020B0604020202020204" pitchFamily="34" charset="0"/>
                <a:cs typeface="Arial" panose="020B0604020202020204" pitchFamily="34" charset="0"/>
              </a:rPr>
              <a:t>To store data for this application I used the SQLite database built-in to Android Studios. The main reason I chose to do this was for faster application performance. This allowed me to test features much quicker than if I used Cloud storage for example firebase.  Another reason I chose this was because throughout the development of this application there were periods of time where did not have a good internet connection, having the database locally allowed me to access it with no internet connection.</a:t>
            </a:r>
          </a:p>
          <a:p>
            <a:r>
              <a:rPr lang="en-GB" sz="1400" b="0" i="0" u="none" strike="noStrike" dirty="0">
                <a:solidFill>
                  <a:srgbClr val="000000"/>
                </a:solidFill>
                <a:effectLst/>
                <a:latin typeface="Arial" panose="020B0604020202020204" pitchFamily="34" charset="0"/>
                <a:cs typeface="Arial" panose="020B0604020202020204" pitchFamily="34" charset="0"/>
              </a:rPr>
              <a:t>The </a:t>
            </a:r>
            <a:r>
              <a:rPr lang="en-GB" sz="1400" b="0" i="0" u="none" strike="noStrike" dirty="0" err="1">
                <a:solidFill>
                  <a:srgbClr val="000000"/>
                </a:solidFill>
                <a:effectLst/>
                <a:latin typeface="Arial" panose="020B0604020202020204" pitchFamily="34" charset="0"/>
                <a:cs typeface="Arial" panose="020B0604020202020204" pitchFamily="34" charset="0"/>
              </a:rPr>
              <a:t>Android.database.sqlite</a:t>
            </a:r>
            <a:r>
              <a:rPr lang="en-GB" sz="1400" b="0" i="0" u="none" strike="noStrike" dirty="0">
                <a:solidFill>
                  <a:srgbClr val="000000"/>
                </a:solidFill>
                <a:effectLst/>
                <a:latin typeface="Arial" panose="020B0604020202020204" pitchFamily="34" charset="0"/>
                <a:cs typeface="Arial" panose="020B0604020202020204" pitchFamily="34" charset="0"/>
              </a:rPr>
              <a:t> library is imported. The two classes from the library that are used for this application are </a:t>
            </a:r>
            <a:r>
              <a:rPr lang="en-GB" sz="1400" b="0" i="0" u="none" strike="noStrike" dirty="0" err="1">
                <a:solidFill>
                  <a:srgbClr val="000000"/>
                </a:solidFill>
                <a:effectLst/>
                <a:latin typeface="Arial" panose="020B0604020202020204" pitchFamily="34" charset="0"/>
                <a:cs typeface="Arial" panose="020B0604020202020204" pitchFamily="34" charset="0"/>
              </a:rPr>
              <a:t>SQLiteDatabase</a:t>
            </a:r>
            <a:r>
              <a:rPr lang="en-GB" sz="1400" b="0" i="0" u="none" strike="noStrike" dirty="0">
                <a:solidFill>
                  <a:srgbClr val="000000"/>
                </a:solidFill>
                <a:effectLst/>
                <a:latin typeface="Arial" panose="020B0604020202020204" pitchFamily="34" charset="0"/>
                <a:cs typeface="Arial" panose="020B0604020202020204" pitchFamily="34" charset="0"/>
              </a:rPr>
              <a:t> and </a:t>
            </a:r>
            <a:r>
              <a:rPr lang="en-GB" sz="1400" b="0" i="0" u="none" strike="noStrike" dirty="0" err="1">
                <a:solidFill>
                  <a:srgbClr val="000000"/>
                </a:solidFill>
                <a:effectLst/>
                <a:latin typeface="Arial" panose="020B0604020202020204" pitchFamily="34" charset="0"/>
                <a:cs typeface="Arial" panose="020B0604020202020204" pitchFamily="34" charset="0"/>
              </a:rPr>
              <a:t>SQLiteOpenHelper</a:t>
            </a:r>
            <a:r>
              <a:rPr lang="en-GB" sz="1400" b="0" i="0" u="none" strike="noStrike" dirty="0">
                <a:solidFill>
                  <a:srgbClr val="000000"/>
                </a:solidFill>
                <a:effectLst/>
                <a:latin typeface="Arial" panose="020B0604020202020204" pitchFamily="34" charset="0"/>
                <a:cs typeface="Arial" panose="020B0604020202020204" pitchFamily="34" charset="0"/>
              </a:rPr>
              <a:t>. The first class allows me to create a database with a specific name if it doesn't already exist, the second class allows me to perform CRUD operations on tables in the database.</a:t>
            </a: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SQLite is a opensource SQL database that stores data to a text file on a device. Android comes in with built in SQLite database implementation.</a:t>
            </a:r>
          </a:p>
          <a:p>
            <a:r>
              <a:rPr lang="en-GB" sz="1400" dirty="0">
                <a:latin typeface="Arial" panose="020B0604020202020204" pitchFamily="34" charset="0"/>
                <a:cs typeface="Arial" panose="020B0604020202020204" pitchFamily="34" charset="0"/>
              </a:rPr>
              <a:t>SQLite supports all the relational database features. In order to access this database, you don't need to establish any kind of connection</a:t>
            </a:r>
          </a:p>
          <a:p>
            <a:r>
              <a:rPr lang="en-GB" sz="1400" dirty="0">
                <a:latin typeface="Arial" panose="020B0604020202020204" pitchFamily="34" charset="0"/>
                <a:cs typeface="Arial" panose="020B0604020202020204" pitchFamily="34" charset="0"/>
              </a:rPr>
              <a:t>In order to create a database you just need to call this method </a:t>
            </a:r>
            <a:r>
              <a:rPr lang="en-GB" sz="1400" dirty="0" err="1">
                <a:latin typeface="Arial" panose="020B0604020202020204" pitchFamily="34" charset="0"/>
                <a:cs typeface="Arial" panose="020B0604020202020204" pitchFamily="34" charset="0"/>
              </a:rPr>
              <a:t>openOrCreateDatabase</a:t>
            </a:r>
            <a:r>
              <a:rPr lang="en-GB" sz="1400" dirty="0">
                <a:latin typeface="Arial" panose="020B0604020202020204" pitchFamily="34" charset="0"/>
                <a:cs typeface="Arial" panose="020B0604020202020204" pitchFamily="34" charset="0"/>
              </a:rPr>
              <a:t> with your database name and mode as a parameter. It returns an instance of SQLite database</a:t>
            </a:r>
          </a:p>
        </p:txBody>
      </p:sp>
      <p:pic>
        <p:nvPicPr>
          <p:cNvPr id="7" name="Picture 6">
            <a:extLst>
              <a:ext uri="{FF2B5EF4-FFF2-40B4-BE49-F238E27FC236}">
                <a16:creationId xmlns:a16="http://schemas.microsoft.com/office/drawing/2014/main" id="{D92E2244-A142-4440-A195-05FA3B940AA0}"/>
              </a:ext>
            </a:extLst>
          </p:cNvPr>
          <p:cNvPicPr>
            <a:picLocks noChangeAspect="1"/>
          </p:cNvPicPr>
          <p:nvPr/>
        </p:nvPicPr>
        <p:blipFill>
          <a:blip r:embed="rId2"/>
          <a:stretch>
            <a:fillRect/>
          </a:stretch>
        </p:blipFill>
        <p:spPr>
          <a:xfrm>
            <a:off x="67112" y="4126153"/>
            <a:ext cx="6603526" cy="2483182"/>
          </a:xfrm>
          <a:prstGeom prst="rect">
            <a:avLst/>
          </a:prstGeom>
        </p:spPr>
      </p:pic>
      <p:pic>
        <p:nvPicPr>
          <p:cNvPr id="9" name="Picture 8">
            <a:extLst>
              <a:ext uri="{FF2B5EF4-FFF2-40B4-BE49-F238E27FC236}">
                <a16:creationId xmlns:a16="http://schemas.microsoft.com/office/drawing/2014/main" id="{DD6D47A3-778A-4410-97C3-CC496A224C76}"/>
              </a:ext>
            </a:extLst>
          </p:cNvPr>
          <p:cNvPicPr>
            <a:picLocks noChangeAspect="1"/>
          </p:cNvPicPr>
          <p:nvPr/>
        </p:nvPicPr>
        <p:blipFill>
          <a:blip r:embed="rId3"/>
          <a:stretch>
            <a:fillRect/>
          </a:stretch>
        </p:blipFill>
        <p:spPr>
          <a:xfrm>
            <a:off x="223194" y="184558"/>
            <a:ext cx="2860456" cy="3804407"/>
          </a:xfrm>
          <a:prstGeom prst="rect">
            <a:avLst/>
          </a:prstGeom>
        </p:spPr>
      </p:pic>
      <p:pic>
        <p:nvPicPr>
          <p:cNvPr id="11" name="Picture 10">
            <a:extLst>
              <a:ext uri="{FF2B5EF4-FFF2-40B4-BE49-F238E27FC236}">
                <a16:creationId xmlns:a16="http://schemas.microsoft.com/office/drawing/2014/main" id="{5B60F69A-1D11-492C-9337-1C039CD5792B}"/>
              </a:ext>
            </a:extLst>
          </p:cNvPr>
          <p:cNvPicPr>
            <a:picLocks noChangeAspect="1"/>
          </p:cNvPicPr>
          <p:nvPr/>
        </p:nvPicPr>
        <p:blipFill>
          <a:blip r:embed="rId4"/>
          <a:stretch>
            <a:fillRect/>
          </a:stretch>
        </p:blipFill>
        <p:spPr>
          <a:xfrm>
            <a:off x="3165515" y="117446"/>
            <a:ext cx="1472680" cy="4186617"/>
          </a:xfrm>
          <a:prstGeom prst="rect">
            <a:avLst/>
          </a:prstGeom>
        </p:spPr>
      </p:pic>
      <p:pic>
        <p:nvPicPr>
          <p:cNvPr id="13" name="Picture 12">
            <a:extLst>
              <a:ext uri="{FF2B5EF4-FFF2-40B4-BE49-F238E27FC236}">
                <a16:creationId xmlns:a16="http://schemas.microsoft.com/office/drawing/2014/main" id="{B86CEB6F-68A2-4BD4-B3C3-0EA20C311FA9}"/>
              </a:ext>
            </a:extLst>
          </p:cNvPr>
          <p:cNvPicPr>
            <a:picLocks noChangeAspect="1"/>
          </p:cNvPicPr>
          <p:nvPr/>
        </p:nvPicPr>
        <p:blipFill>
          <a:blip r:embed="rId5"/>
          <a:stretch>
            <a:fillRect/>
          </a:stretch>
        </p:blipFill>
        <p:spPr>
          <a:xfrm>
            <a:off x="3901855" y="1530333"/>
            <a:ext cx="2986278" cy="910966"/>
          </a:xfrm>
          <a:prstGeom prst="rect">
            <a:avLst/>
          </a:prstGeom>
        </p:spPr>
      </p:pic>
    </p:spTree>
    <p:extLst>
      <p:ext uri="{BB962C8B-B14F-4D97-AF65-F5344CB8AC3E}">
        <p14:creationId xmlns:p14="http://schemas.microsoft.com/office/powerpoint/2010/main" val="163524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171378"/>
            <a:ext cx="10515600" cy="1325563"/>
          </a:xfrm>
        </p:spPr>
        <p:txBody>
          <a:bodyPr/>
          <a:lstStyle/>
          <a:p>
            <a:pPr algn="ctr"/>
            <a:r>
              <a:rPr lang="en-GB" b="1" dirty="0">
                <a:latin typeface="+mn-lt"/>
              </a:rPr>
              <a:t>Login Screen for user &amp; admin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4772986" y="1492034"/>
            <a:ext cx="2646028" cy="4351338"/>
          </a:xfrm>
        </p:spPr>
        <p:txBody>
          <a:bodyPr>
            <a:normAutofit fontScale="92500" lnSpcReduction="10000"/>
          </a:bodyPr>
          <a:lstStyle/>
          <a:p>
            <a:r>
              <a:rPr lang="en-GB" sz="1800" b="0" i="0" u="none" strike="noStrike" dirty="0">
                <a:solidFill>
                  <a:srgbClr val="000000"/>
                </a:solidFill>
                <a:effectLst/>
                <a:latin typeface="Arial" panose="020B0604020202020204" pitchFamily="34" charset="0"/>
              </a:rPr>
              <a:t>As you can see on the left screenshots once a user inputs incorrect login credentials they are toasted a  failed message and asked to try again. The same thing happens for an admin login attempt. </a:t>
            </a:r>
          </a:p>
          <a:p>
            <a:r>
              <a:rPr lang="en-GB" sz="1800" b="0" i="0" u="none" strike="noStrike" dirty="0">
                <a:solidFill>
                  <a:srgbClr val="000000"/>
                </a:solidFill>
                <a:effectLst/>
                <a:latin typeface="Arial" panose="020B0604020202020204" pitchFamily="34" charset="0"/>
              </a:rPr>
              <a:t>At the moment the email field is not locked to only emails so users can input anything. However, if what the user inputs is not in the database they will get the failed message. </a:t>
            </a:r>
            <a:endParaRPr lang="en-GB" dirty="0"/>
          </a:p>
        </p:txBody>
      </p:sp>
      <p:pic>
        <p:nvPicPr>
          <p:cNvPr id="9" name="Picture 8">
            <a:extLst>
              <a:ext uri="{FF2B5EF4-FFF2-40B4-BE49-F238E27FC236}">
                <a16:creationId xmlns:a16="http://schemas.microsoft.com/office/drawing/2014/main" id="{2FFABD2B-2545-473F-9BFB-7581509D44AA}"/>
              </a:ext>
            </a:extLst>
          </p:cNvPr>
          <p:cNvPicPr>
            <a:picLocks noChangeAspect="1"/>
          </p:cNvPicPr>
          <p:nvPr/>
        </p:nvPicPr>
        <p:blipFill>
          <a:blip r:embed="rId2"/>
          <a:stretch>
            <a:fillRect/>
          </a:stretch>
        </p:blipFill>
        <p:spPr>
          <a:xfrm>
            <a:off x="176983" y="1473128"/>
            <a:ext cx="2167439" cy="4872182"/>
          </a:xfrm>
          <a:prstGeom prst="rect">
            <a:avLst/>
          </a:prstGeom>
        </p:spPr>
      </p:pic>
      <p:pic>
        <p:nvPicPr>
          <p:cNvPr id="11" name="Picture 10">
            <a:extLst>
              <a:ext uri="{FF2B5EF4-FFF2-40B4-BE49-F238E27FC236}">
                <a16:creationId xmlns:a16="http://schemas.microsoft.com/office/drawing/2014/main" id="{9F0A5E80-E78B-4988-B161-1AE9F3CCE24D}"/>
              </a:ext>
            </a:extLst>
          </p:cNvPr>
          <p:cNvPicPr>
            <a:picLocks noChangeAspect="1"/>
          </p:cNvPicPr>
          <p:nvPr/>
        </p:nvPicPr>
        <p:blipFill>
          <a:blip r:embed="rId3"/>
          <a:stretch>
            <a:fillRect/>
          </a:stretch>
        </p:blipFill>
        <p:spPr>
          <a:xfrm>
            <a:off x="2380627" y="1597426"/>
            <a:ext cx="2022458" cy="4647398"/>
          </a:xfrm>
          <a:prstGeom prst="rect">
            <a:avLst/>
          </a:prstGeom>
        </p:spPr>
      </p:pic>
      <p:pic>
        <p:nvPicPr>
          <p:cNvPr id="13" name="Picture 12">
            <a:extLst>
              <a:ext uri="{FF2B5EF4-FFF2-40B4-BE49-F238E27FC236}">
                <a16:creationId xmlns:a16="http://schemas.microsoft.com/office/drawing/2014/main" id="{7D32309C-C061-4884-B59B-27B4221267DC}"/>
              </a:ext>
            </a:extLst>
          </p:cNvPr>
          <p:cNvPicPr>
            <a:picLocks noChangeAspect="1"/>
          </p:cNvPicPr>
          <p:nvPr/>
        </p:nvPicPr>
        <p:blipFill>
          <a:blip r:embed="rId4"/>
          <a:stretch>
            <a:fillRect/>
          </a:stretch>
        </p:blipFill>
        <p:spPr>
          <a:xfrm>
            <a:off x="7664134" y="1473128"/>
            <a:ext cx="2112958" cy="4647398"/>
          </a:xfrm>
          <a:prstGeom prst="rect">
            <a:avLst/>
          </a:prstGeom>
        </p:spPr>
      </p:pic>
      <p:pic>
        <p:nvPicPr>
          <p:cNvPr id="15" name="Picture 14">
            <a:extLst>
              <a:ext uri="{FF2B5EF4-FFF2-40B4-BE49-F238E27FC236}">
                <a16:creationId xmlns:a16="http://schemas.microsoft.com/office/drawing/2014/main" id="{119C4647-0CF7-4710-A4D2-545786AF0997}"/>
              </a:ext>
            </a:extLst>
          </p:cNvPr>
          <p:cNvPicPr>
            <a:picLocks noChangeAspect="1"/>
          </p:cNvPicPr>
          <p:nvPr/>
        </p:nvPicPr>
        <p:blipFill>
          <a:blip r:embed="rId5"/>
          <a:stretch>
            <a:fillRect/>
          </a:stretch>
        </p:blipFill>
        <p:spPr>
          <a:xfrm>
            <a:off x="9813298" y="1325563"/>
            <a:ext cx="2242844" cy="4872182"/>
          </a:xfrm>
          <a:prstGeom prst="rect">
            <a:avLst/>
          </a:prstGeom>
        </p:spPr>
      </p:pic>
      <p:sp>
        <p:nvSpPr>
          <p:cNvPr id="16" name="Arrow: Right 15">
            <a:extLst>
              <a:ext uri="{FF2B5EF4-FFF2-40B4-BE49-F238E27FC236}">
                <a16:creationId xmlns:a16="http://schemas.microsoft.com/office/drawing/2014/main" id="{29768FC1-7DC2-4919-A24A-E7CFDFD4ED33}"/>
              </a:ext>
            </a:extLst>
          </p:cNvPr>
          <p:cNvSpPr/>
          <p:nvPr/>
        </p:nvSpPr>
        <p:spPr>
          <a:xfrm>
            <a:off x="343949" y="6425967"/>
            <a:ext cx="3431097" cy="260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8878154D-57AC-4A59-A88F-F703AC0A5F4D}"/>
              </a:ext>
            </a:extLst>
          </p:cNvPr>
          <p:cNvSpPr/>
          <p:nvPr/>
        </p:nvSpPr>
        <p:spPr>
          <a:xfrm>
            <a:off x="8061543" y="6250576"/>
            <a:ext cx="3431097" cy="260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600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p:txBody>
          <a:bodyPr/>
          <a:lstStyle/>
          <a:p>
            <a:pPr algn="ctr"/>
            <a:r>
              <a:rPr lang="en-GB" b="1" dirty="0">
                <a:latin typeface="+mn-lt"/>
              </a:rPr>
              <a:t>Login Screen for user &amp; admin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7994708" y="1825625"/>
            <a:ext cx="3359092" cy="4351338"/>
          </a:xfrm>
        </p:spPr>
        <p:txBody>
          <a:bodyPr/>
          <a:lstStyle/>
          <a:p>
            <a:r>
              <a:rPr lang="en-GB" sz="1800" b="0" i="0" u="none" strike="noStrike" dirty="0">
                <a:solidFill>
                  <a:srgbClr val="000000"/>
                </a:solidFill>
                <a:effectLst/>
                <a:latin typeface="Arial" panose="020B0604020202020204" pitchFamily="34" charset="0"/>
              </a:rPr>
              <a:t>First the user input fields are checked to see if they are empty, what the user has entered is checked against the database, If the correct details are not entered they will be toasted the error message. if they have the correct credentials an intent is used and they are taken to the home screen. The shared preference for the current user ID is updated. The same thing is done for the admin login however no shared preference is updated for them. </a:t>
            </a:r>
            <a:endParaRPr lang="en-GB" dirty="0"/>
          </a:p>
        </p:txBody>
      </p:sp>
      <p:pic>
        <p:nvPicPr>
          <p:cNvPr id="5" name="Picture 4">
            <a:extLst>
              <a:ext uri="{FF2B5EF4-FFF2-40B4-BE49-F238E27FC236}">
                <a16:creationId xmlns:a16="http://schemas.microsoft.com/office/drawing/2014/main" id="{C02F7277-389C-48F3-8CF9-EFD56B139029}"/>
              </a:ext>
            </a:extLst>
          </p:cNvPr>
          <p:cNvPicPr>
            <a:picLocks noChangeAspect="1"/>
          </p:cNvPicPr>
          <p:nvPr/>
        </p:nvPicPr>
        <p:blipFill>
          <a:blip r:embed="rId2"/>
          <a:stretch>
            <a:fillRect/>
          </a:stretch>
        </p:blipFill>
        <p:spPr>
          <a:xfrm>
            <a:off x="159524" y="1816912"/>
            <a:ext cx="3591517" cy="2606190"/>
          </a:xfrm>
          <a:prstGeom prst="rect">
            <a:avLst/>
          </a:prstGeom>
        </p:spPr>
      </p:pic>
      <p:pic>
        <p:nvPicPr>
          <p:cNvPr id="7" name="Picture 6">
            <a:extLst>
              <a:ext uri="{FF2B5EF4-FFF2-40B4-BE49-F238E27FC236}">
                <a16:creationId xmlns:a16="http://schemas.microsoft.com/office/drawing/2014/main" id="{DFA2C741-8A2E-44F8-AC20-A8FFB3F4C464}"/>
              </a:ext>
            </a:extLst>
          </p:cNvPr>
          <p:cNvPicPr>
            <a:picLocks noChangeAspect="1"/>
          </p:cNvPicPr>
          <p:nvPr/>
        </p:nvPicPr>
        <p:blipFill>
          <a:blip r:embed="rId3"/>
          <a:stretch>
            <a:fillRect/>
          </a:stretch>
        </p:blipFill>
        <p:spPr>
          <a:xfrm>
            <a:off x="3951580" y="1690688"/>
            <a:ext cx="3740960" cy="2700087"/>
          </a:xfrm>
          <a:prstGeom prst="rect">
            <a:avLst/>
          </a:prstGeom>
        </p:spPr>
      </p:pic>
      <p:pic>
        <p:nvPicPr>
          <p:cNvPr id="9" name="Picture 8">
            <a:extLst>
              <a:ext uri="{FF2B5EF4-FFF2-40B4-BE49-F238E27FC236}">
                <a16:creationId xmlns:a16="http://schemas.microsoft.com/office/drawing/2014/main" id="{7C80447C-C873-46DE-8356-60F096E2CE37}"/>
              </a:ext>
            </a:extLst>
          </p:cNvPr>
          <p:cNvPicPr>
            <a:picLocks noChangeAspect="1"/>
          </p:cNvPicPr>
          <p:nvPr/>
        </p:nvPicPr>
        <p:blipFill>
          <a:blip r:embed="rId4"/>
          <a:stretch>
            <a:fillRect/>
          </a:stretch>
        </p:blipFill>
        <p:spPr>
          <a:xfrm>
            <a:off x="4087198" y="4447365"/>
            <a:ext cx="3469724" cy="2066486"/>
          </a:xfrm>
          <a:prstGeom prst="rect">
            <a:avLst/>
          </a:prstGeom>
        </p:spPr>
      </p:pic>
      <p:pic>
        <p:nvPicPr>
          <p:cNvPr id="11" name="Picture 10">
            <a:extLst>
              <a:ext uri="{FF2B5EF4-FFF2-40B4-BE49-F238E27FC236}">
                <a16:creationId xmlns:a16="http://schemas.microsoft.com/office/drawing/2014/main" id="{945DF51F-83B6-41D2-945F-4A0214A489CD}"/>
              </a:ext>
            </a:extLst>
          </p:cNvPr>
          <p:cNvPicPr>
            <a:picLocks noChangeAspect="1"/>
          </p:cNvPicPr>
          <p:nvPr/>
        </p:nvPicPr>
        <p:blipFill>
          <a:blip r:embed="rId5"/>
          <a:stretch>
            <a:fillRect/>
          </a:stretch>
        </p:blipFill>
        <p:spPr>
          <a:xfrm>
            <a:off x="281317" y="4423102"/>
            <a:ext cx="3469724" cy="2244055"/>
          </a:xfrm>
          <a:prstGeom prst="rect">
            <a:avLst/>
          </a:prstGeom>
        </p:spPr>
      </p:pic>
      <p:sp>
        <p:nvSpPr>
          <p:cNvPr id="12" name="TextBox 11">
            <a:extLst>
              <a:ext uri="{FF2B5EF4-FFF2-40B4-BE49-F238E27FC236}">
                <a16:creationId xmlns:a16="http://schemas.microsoft.com/office/drawing/2014/main" id="{05F47DBE-3719-4ADF-B46F-837BAC36690E}"/>
              </a:ext>
            </a:extLst>
          </p:cNvPr>
          <p:cNvSpPr txBox="1"/>
          <p:nvPr/>
        </p:nvSpPr>
        <p:spPr>
          <a:xfrm>
            <a:off x="273782" y="1423198"/>
            <a:ext cx="1128835" cy="369332"/>
          </a:xfrm>
          <a:prstGeom prst="rect">
            <a:avLst/>
          </a:prstGeom>
          <a:noFill/>
        </p:spPr>
        <p:txBody>
          <a:bodyPr wrap="none" rtlCol="0">
            <a:spAutoFit/>
          </a:bodyPr>
          <a:lstStyle/>
          <a:p>
            <a:r>
              <a:rPr lang="en-GB" dirty="0"/>
              <a:t>User login</a:t>
            </a:r>
          </a:p>
        </p:txBody>
      </p:sp>
      <p:sp>
        <p:nvSpPr>
          <p:cNvPr id="13" name="TextBox 12">
            <a:extLst>
              <a:ext uri="{FF2B5EF4-FFF2-40B4-BE49-F238E27FC236}">
                <a16:creationId xmlns:a16="http://schemas.microsoft.com/office/drawing/2014/main" id="{C0AEE2A0-0D58-45B7-8BCF-C1D817BAA802}"/>
              </a:ext>
            </a:extLst>
          </p:cNvPr>
          <p:cNvSpPr txBox="1"/>
          <p:nvPr/>
        </p:nvSpPr>
        <p:spPr>
          <a:xfrm>
            <a:off x="4313340" y="1317857"/>
            <a:ext cx="1309974" cy="369332"/>
          </a:xfrm>
          <a:prstGeom prst="rect">
            <a:avLst/>
          </a:prstGeom>
          <a:noFill/>
        </p:spPr>
        <p:txBody>
          <a:bodyPr wrap="none" rtlCol="0">
            <a:spAutoFit/>
          </a:bodyPr>
          <a:lstStyle/>
          <a:p>
            <a:r>
              <a:rPr lang="en-GB" dirty="0"/>
              <a:t>Admin login</a:t>
            </a:r>
          </a:p>
        </p:txBody>
      </p:sp>
    </p:spTree>
    <p:extLst>
      <p:ext uri="{BB962C8B-B14F-4D97-AF65-F5344CB8AC3E}">
        <p14:creationId xmlns:p14="http://schemas.microsoft.com/office/powerpoint/2010/main" val="208802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665F45D-45BC-460C-AC24-48028296750F}"/>
              </a:ext>
            </a:extLst>
          </p:cNvPr>
          <p:cNvPicPr>
            <a:picLocks noChangeAspect="1"/>
          </p:cNvPicPr>
          <p:nvPr/>
        </p:nvPicPr>
        <p:blipFill>
          <a:blip r:embed="rId2"/>
          <a:stretch>
            <a:fillRect/>
          </a:stretch>
        </p:blipFill>
        <p:spPr>
          <a:xfrm>
            <a:off x="10118039" y="3347207"/>
            <a:ext cx="1646190" cy="3510793"/>
          </a:xfrm>
          <a:prstGeom prst="rect">
            <a:avLst/>
          </a:prstGeom>
        </p:spPr>
      </p:pic>
      <p:pic>
        <p:nvPicPr>
          <p:cNvPr id="14" name="Picture 13">
            <a:extLst>
              <a:ext uri="{FF2B5EF4-FFF2-40B4-BE49-F238E27FC236}">
                <a16:creationId xmlns:a16="http://schemas.microsoft.com/office/drawing/2014/main" id="{EFA2A791-849D-4E64-9147-64A8EECC7BCB}"/>
              </a:ext>
            </a:extLst>
          </p:cNvPr>
          <p:cNvPicPr>
            <a:picLocks noChangeAspect="1"/>
          </p:cNvPicPr>
          <p:nvPr/>
        </p:nvPicPr>
        <p:blipFill>
          <a:blip r:embed="rId3"/>
          <a:stretch>
            <a:fillRect/>
          </a:stretch>
        </p:blipFill>
        <p:spPr>
          <a:xfrm>
            <a:off x="7835326" y="3859614"/>
            <a:ext cx="1981608" cy="2820358"/>
          </a:xfrm>
          <a:prstGeom prst="rect">
            <a:avLst/>
          </a:prstGeom>
        </p:spPr>
      </p:pic>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87488"/>
            <a:ext cx="4899870" cy="1325563"/>
          </a:xfrm>
        </p:spPr>
        <p:txBody>
          <a:bodyPr/>
          <a:lstStyle/>
          <a:p>
            <a:r>
              <a:rPr lang="en-GB" b="1" dirty="0">
                <a:latin typeface="+mn-lt"/>
              </a:rPr>
              <a:t>Registration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4952462" y="1430145"/>
            <a:ext cx="2647956" cy="4408593"/>
          </a:xfrm>
        </p:spPr>
        <p:txBody>
          <a:bodyPr>
            <a:normAutofit lnSpcReduction="10000"/>
          </a:bodyPr>
          <a:lstStyle/>
          <a:p>
            <a:r>
              <a:rPr lang="en-GB" sz="1200" b="0" i="0" u="none" strike="noStrike" dirty="0">
                <a:solidFill>
                  <a:srgbClr val="000000"/>
                </a:solidFill>
                <a:effectLst/>
                <a:latin typeface="Arial" panose="020B0604020202020204" pitchFamily="34" charset="0"/>
              </a:rPr>
              <a:t>The user must use an email address that hasn't been used before to create an account. They are then asked to complete their profile by inputting more details about themselves. They are also given the option to skip this step; which takes them straight to the home screen. Because the user has not completed setting up their account no daily polls are shown for them as they have not given their main topic of interest. </a:t>
            </a:r>
          </a:p>
          <a:p>
            <a:r>
              <a:rPr lang="en-GB" sz="1200" b="0" i="0" u="none" strike="noStrike" dirty="0">
                <a:solidFill>
                  <a:srgbClr val="000000"/>
                </a:solidFill>
                <a:effectLst/>
                <a:latin typeface="Arial" panose="020B0604020202020204" pitchFamily="34" charset="0"/>
              </a:rPr>
              <a:t>If a user does complete their profile and gives the main topic of Interest the daily poll section is updated with polls with the same topic as the user’s main topic. </a:t>
            </a:r>
          </a:p>
          <a:p>
            <a:r>
              <a:rPr lang="en-GB" sz="1200" b="0" i="0" u="none" strike="noStrike" dirty="0">
                <a:solidFill>
                  <a:srgbClr val="000000"/>
                </a:solidFill>
                <a:effectLst/>
                <a:latin typeface="Arial" panose="020B0604020202020204" pitchFamily="34" charset="0"/>
              </a:rPr>
              <a:t>A user that skips completing their profile at the start of create an account, can complete the profile account later by going to their profile section of the application. The created account is set to not complete in the database </a:t>
            </a:r>
            <a:endParaRPr lang="en-GB" sz="2000" dirty="0"/>
          </a:p>
        </p:txBody>
      </p:sp>
      <p:pic>
        <p:nvPicPr>
          <p:cNvPr id="5" name="Picture 4">
            <a:extLst>
              <a:ext uri="{FF2B5EF4-FFF2-40B4-BE49-F238E27FC236}">
                <a16:creationId xmlns:a16="http://schemas.microsoft.com/office/drawing/2014/main" id="{8E23620E-4AE7-47E0-927B-F65AD8B2C082}"/>
              </a:ext>
            </a:extLst>
          </p:cNvPr>
          <p:cNvPicPr>
            <a:picLocks noChangeAspect="1"/>
          </p:cNvPicPr>
          <p:nvPr/>
        </p:nvPicPr>
        <p:blipFill>
          <a:blip r:embed="rId4"/>
          <a:stretch>
            <a:fillRect/>
          </a:stretch>
        </p:blipFill>
        <p:spPr>
          <a:xfrm>
            <a:off x="2805910" y="1874940"/>
            <a:ext cx="1865647" cy="4173522"/>
          </a:xfrm>
          <a:prstGeom prst="rect">
            <a:avLst/>
          </a:prstGeom>
        </p:spPr>
      </p:pic>
      <p:pic>
        <p:nvPicPr>
          <p:cNvPr id="7" name="Picture 6">
            <a:extLst>
              <a:ext uri="{FF2B5EF4-FFF2-40B4-BE49-F238E27FC236}">
                <a16:creationId xmlns:a16="http://schemas.microsoft.com/office/drawing/2014/main" id="{1572A543-66CA-4CF9-A1C9-FA028070A2AB}"/>
              </a:ext>
            </a:extLst>
          </p:cNvPr>
          <p:cNvPicPr>
            <a:picLocks noChangeAspect="1"/>
          </p:cNvPicPr>
          <p:nvPr/>
        </p:nvPicPr>
        <p:blipFill>
          <a:blip r:embed="rId5"/>
          <a:stretch>
            <a:fillRect/>
          </a:stretch>
        </p:blipFill>
        <p:spPr>
          <a:xfrm>
            <a:off x="167080" y="1761686"/>
            <a:ext cx="1981608" cy="4249024"/>
          </a:xfrm>
          <a:prstGeom prst="rect">
            <a:avLst/>
          </a:prstGeom>
        </p:spPr>
      </p:pic>
      <p:pic>
        <p:nvPicPr>
          <p:cNvPr id="10" name="Picture 9">
            <a:extLst>
              <a:ext uri="{FF2B5EF4-FFF2-40B4-BE49-F238E27FC236}">
                <a16:creationId xmlns:a16="http://schemas.microsoft.com/office/drawing/2014/main" id="{4640B8F2-808F-418B-8FCD-A35B71C6CA1C}"/>
              </a:ext>
            </a:extLst>
          </p:cNvPr>
          <p:cNvPicPr>
            <a:picLocks noChangeAspect="1"/>
          </p:cNvPicPr>
          <p:nvPr/>
        </p:nvPicPr>
        <p:blipFill>
          <a:blip r:embed="rId6"/>
          <a:stretch>
            <a:fillRect/>
          </a:stretch>
        </p:blipFill>
        <p:spPr>
          <a:xfrm>
            <a:off x="7859789" y="178028"/>
            <a:ext cx="1932683" cy="4249025"/>
          </a:xfrm>
          <a:prstGeom prst="rect">
            <a:avLst/>
          </a:prstGeom>
        </p:spPr>
      </p:pic>
      <p:pic>
        <p:nvPicPr>
          <p:cNvPr id="17" name="Picture 16">
            <a:extLst>
              <a:ext uri="{FF2B5EF4-FFF2-40B4-BE49-F238E27FC236}">
                <a16:creationId xmlns:a16="http://schemas.microsoft.com/office/drawing/2014/main" id="{42E6BA85-A21C-4C00-B0F7-7D746FA9CB2B}"/>
              </a:ext>
            </a:extLst>
          </p:cNvPr>
          <p:cNvPicPr>
            <a:picLocks noChangeAspect="1"/>
          </p:cNvPicPr>
          <p:nvPr/>
        </p:nvPicPr>
        <p:blipFill>
          <a:blip r:embed="rId7"/>
          <a:stretch>
            <a:fillRect/>
          </a:stretch>
        </p:blipFill>
        <p:spPr>
          <a:xfrm>
            <a:off x="10118039" y="178028"/>
            <a:ext cx="1547927" cy="3442803"/>
          </a:xfrm>
          <a:prstGeom prst="rect">
            <a:avLst/>
          </a:prstGeom>
        </p:spPr>
      </p:pic>
      <p:sp>
        <p:nvSpPr>
          <p:cNvPr id="18" name="Arrow: Right 17">
            <a:extLst>
              <a:ext uri="{FF2B5EF4-FFF2-40B4-BE49-F238E27FC236}">
                <a16:creationId xmlns:a16="http://schemas.microsoft.com/office/drawing/2014/main" id="{B73AF120-5389-4FEA-9B54-4289F8D37AF4}"/>
              </a:ext>
            </a:extLst>
          </p:cNvPr>
          <p:cNvSpPr/>
          <p:nvPr/>
        </p:nvSpPr>
        <p:spPr>
          <a:xfrm>
            <a:off x="2174642" y="3612775"/>
            <a:ext cx="59260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B8D24FE0-BE9E-4A9F-98A7-E4681F94B241}"/>
              </a:ext>
            </a:extLst>
          </p:cNvPr>
          <p:cNvSpPr/>
          <p:nvPr/>
        </p:nvSpPr>
        <p:spPr>
          <a:xfrm>
            <a:off x="9733283" y="551687"/>
            <a:ext cx="59260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26C4C15C-E3C4-4576-91E5-4F0E103CE6BD}"/>
              </a:ext>
            </a:extLst>
          </p:cNvPr>
          <p:cNvSpPr/>
          <p:nvPr/>
        </p:nvSpPr>
        <p:spPr>
          <a:xfrm>
            <a:off x="9469306" y="5948887"/>
            <a:ext cx="646331"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6F536AB1-61E3-4A48-BDDB-9B96E96FB108}"/>
              </a:ext>
            </a:extLst>
          </p:cNvPr>
          <p:cNvSpPr/>
          <p:nvPr/>
        </p:nvSpPr>
        <p:spPr>
          <a:xfrm>
            <a:off x="343940" y="6041517"/>
            <a:ext cx="7256478" cy="333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68759D1B-4B97-4CE6-9461-08D6077C1B45}"/>
              </a:ext>
            </a:extLst>
          </p:cNvPr>
          <p:cNvSpPr/>
          <p:nvPr/>
        </p:nvSpPr>
        <p:spPr>
          <a:xfrm>
            <a:off x="9329382" y="551687"/>
            <a:ext cx="512222" cy="4299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E28A7CE1-F133-44CA-A208-86E54FCB9A89}"/>
              </a:ext>
            </a:extLst>
          </p:cNvPr>
          <p:cNvSpPr/>
          <p:nvPr/>
        </p:nvSpPr>
        <p:spPr>
          <a:xfrm>
            <a:off x="8161717" y="5948887"/>
            <a:ext cx="1303414" cy="3901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818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p:txBody>
          <a:bodyPr/>
          <a:lstStyle/>
          <a:p>
            <a:pPr algn="ctr"/>
            <a:r>
              <a:rPr lang="en-GB" b="1" dirty="0">
                <a:latin typeface="+mn-lt"/>
              </a:rPr>
              <a:t>Registration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5696123" y="1523621"/>
            <a:ext cx="6323913" cy="2910267"/>
          </a:xfrm>
        </p:spPr>
        <p:txBody>
          <a:bodyPr>
            <a:normAutofit lnSpcReduction="10000"/>
          </a:bodyPr>
          <a:lstStyle/>
          <a:p>
            <a:r>
              <a:rPr lang="en-GB" sz="1800" b="0" i="0" u="none" strike="noStrike" dirty="0">
                <a:solidFill>
                  <a:srgbClr val="000000"/>
                </a:solidFill>
                <a:effectLst/>
                <a:latin typeface="Arial" panose="020B0604020202020204" pitchFamily="34" charset="0"/>
              </a:rPr>
              <a:t>First the user input Fields are checked to see if they are empty, then the password Fields are checked to see if the user has repeated their password correctly. The email the user inputs is then checked against the database to see if it already exists. If the email does not exist their account is created and then taken to the completing profile fragment.</a:t>
            </a:r>
          </a:p>
          <a:p>
            <a:r>
              <a:rPr lang="en-GB" sz="1800" b="0" i="0" u="none" strike="noStrike" dirty="0">
                <a:solidFill>
                  <a:srgbClr val="000000"/>
                </a:solidFill>
                <a:effectLst/>
                <a:latin typeface="Arial" panose="020B0604020202020204" pitchFamily="34" charset="0"/>
              </a:rPr>
              <a:t>Because the admin user has more privileges than a regular user they do not have a registration option. The admin credentials are hard-coded into the application. Once the admin button is pressed on the login screen one set of admin credentials are sent to the database.</a:t>
            </a:r>
            <a:endParaRPr lang="en-GB" dirty="0"/>
          </a:p>
        </p:txBody>
      </p:sp>
      <p:pic>
        <p:nvPicPr>
          <p:cNvPr id="5" name="Picture 4">
            <a:extLst>
              <a:ext uri="{FF2B5EF4-FFF2-40B4-BE49-F238E27FC236}">
                <a16:creationId xmlns:a16="http://schemas.microsoft.com/office/drawing/2014/main" id="{34AEFCFC-9732-4CE3-810B-67FC7AAF34BE}"/>
              </a:ext>
            </a:extLst>
          </p:cNvPr>
          <p:cNvPicPr>
            <a:picLocks noChangeAspect="1"/>
          </p:cNvPicPr>
          <p:nvPr/>
        </p:nvPicPr>
        <p:blipFill>
          <a:blip r:embed="rId2"/>
          <a:stretch>
            <a:fillRect/>
          </a:stretch>
        </p:blipFill>
        <p:spPr>
          <a:xfrm>
            <a:off x="5493248" y="4433888"/>
            <a:ext cx="4721300" cy="2305268"/>
          </a:xfrm>
          <a:prstGeom prst="rect">
            <a:avLst/>
          </a:prstGeom>
        </p:spPr>
      </p:pic>
      <p:pic>
        <p:nvPicPr>
          <p:cNvPr id="7" name="Picture 6">
            <a:extLst>
              <a:ext uri="{FF2B5EF4-FFF2-40B4-BE49-F238E27FC236}">
                <a16:creationId xmlns:a16="http://schemas.microsoft.com/office/drawing/2014/main" id="{707C6365-6A97-4EF7-9663-83A4207FA96B}"/>
              </a:ext>
            </a:extLst>
          </p:cNvPr>
          <p:cNvPicPr>
            <a:picLocks noChangeAspect="1"/>
          </p:cNvPicPr>
          <p:nvPr/>
        </p:nvPicPr>
        <p:blipFill>
          <a:blip r:embed="rId3"/>
          <a:stretch>
            <a:fillRect/>
          </a:stretch>
        </p:blipFill>
        <p:spPr>
          <a:xfrm>
            <a:off x="346591" y="1269681"/>
            <a:ext cx="4014143" cy="2898046"/>
          </a:xfrm>
          <a:prstGeom prst="rect">
            <a:avLst/>
          </a:prstGeom>
        </p:spPr>
      </p:pic>
      <p:sp>
        <p:nvSpPr>
          <p:cNvPr id="8" name="TextBox 7">
            <a:extLst>
              <a:ext uri="{FF2B5EF4-FFF2-40B4-BE49-F238E27FC236}">
                <a16:creationId xmlns:a16="http://schemas.microsoft.com/office/drawing/2014/main" id="{5484CE3A-38EB-49F8-B0C1-097A998E1265}"/>
              </a:ext>
            </a:extLst>
          </p:cNvPr>
          <p:cNvSpPr txBox="1"/>
          <p:nvPr/>
        </p:nvSpPr>
        <p:spPr>
          <a:xfrm>
            <a:off x="383543" y="960732"/>
            <a:ext cx="1817805" cy="369332"/>
          </a:xfrm>
          <a:prstGeom prst="rect">
            <a:avLst/>
          </a:prstGeom>
          <a:noFill/>
        </p:spPr>
        <p:txBody>
          <a:bodyPr wrap="none" rtlCol="0">
            <a:spAutoFit/>
          </a:bodyPr>
          <a:lstStyle/>
          <a:p>
            <a:r>
              <a:rPr lang="en-GB" dirty="0"/>
              <a:t>User </a:t>
            </a:r>
            <a:r>
              <a:rPr lang="en-GB" dirty="0">
                <a:latin typeface="+mn-lt"/>
              </a:rPr>
              <a:t>Registration</a:t>
            </a:r>
            <a:endParaRPr lang="en-GB" dirty="0"/>
          </a:p>
        </p:txBody>
      </p:sp>
      <p:sp>
        <p:nvSpPr>
          <p:cNvPr id="9" name="TextBox 8">
            <a:extLst>
              <a:ext uri="{FF2B5EF4-FFF2-40B4-BE49-F238E27FC236}">
                <a16:creationId xmlns:a16="http://schemas.microsoft.com/office/drawing/2014/main" id="{1D00043F-A36C-49E2-97FE-D3DFFC25BC58}"/>
              </a:ext>
            </a:extLst>
          </p:cNvPr>
          <p:cNvSpPr txBox="1"/>
          <p:nvPr/>
        </p:nvSpPr>
        <p:spPr>
          <a:xfrm>
            <a:off x="10159546" y="4663994"/>
            <a:ext cx="1971374" cy="369332"/>
          </a:xfrm>
          <a:prstGeom prst="rect">
            <a:avLst/>
          </a:prstGeom>
          <a:noFill/>
        </p:spPr>
        <p:txBody>
          <a:bodyPr wrap="none" rtlCol="0">
            <a:spAutoFit/>
          </a:bodyPr>
          <a:lstStyle/>
          <a:p>
            <a:r>
              <a:rPr lang="en-GB" dirty="0"/>
              <a:t>Admin </a:t>
            </a:r>
            <a:r>
              <a:rPr lang="en-GB" dirty="0">
                <a:latin typeface="+mn-lt"/>
              </a:rPr>
              <a:t>Registration</a:t>
            </a:r>
            <a:endParaRPr lang="en-GB" dirty="0"/>
          </a:p>
        </p:txBody>
      </p:sp>
      <p:pic>
        <p:nvPicPr>
          <p:cNvPr id="11" name="Picture 10">
            <a:extLst>
              <a:ext uri="{FF2B5EF4-FFF2-40B4-BE49-F238E27FC236}">
                <a16:creationId xmlns:a16="http://schemas.microsoft.com/office/drawing/2014/main" id="{466AAC72-5623-4773-A2B4-0DDB8C23A6A4}"/>
              </a:ext>
            </a:extLst>
          </p:cNvPr>
          <p:cNvPicPr>
            <a:picLocks noChangeAspect="1"/>
          </p:cNvPicPr>
          <p:nvPr/>
        </p:nvPicPr>
        <p:blipFill>
          <a:blip r:embed="rId4"/>
          <a:stretch>
            <a:fillRect/>
          </a:stretch>
        </p:blipFill>
        <p:spPr>
          <a:xfrm>
            <a:off x="288160" y="4179659"/>
            <a:ext cx="4163088" cy="1707334"/>
          </a:xfrm>
          <a:prstGeom prst="rect">
            <a:avLst/>
          </a:prstGeom>
        </p:spPr>
      </p:pic>
      <p:pic>
        <p:nvPicPr>
          <p:cNvPr id="13" name="Picture 12">
            <a:extLst>
              <a:ext uri="{FF2B5EF4-FFF2-40B4-BE49-F238E27FC236}">
                <a16:creationId xmlns:a16="http://schemas.microsoft.com/office/drawing/2014/main" id="{22346BF9-BCF1-4D61-B7C0-FBB09B64D044}"/>
              </a:ext>
            </a:extLst>
          </p:cNvPr>
          <p:cNvPicPr>
            <a:picLocks noChangeAspect="1"/>
          </p:cNvPicPr>
          <p:nvPr/>
        </p:nvPicPr>
        <p:blipFill>
          <a:blip r:embed="rId5"/>
          <a:stretch>
            <a:fillRect/>
          </a:stretch>
        </p:blipFill>
        <p:spPr>
          <a:xfrm>
            <a:off x="1761033" y="4932202"/>
            <a:ext cx="3205250" cy="1858388"/>
          </a:xfrm>
          <a:prstGeom prst="rect">
            <a:avLst/>
          </a:prstGeom>
        </p:spPr>
      </p:pic>
    </p:spTree>
    <p:extLst>
      <p:ext uri="{BB962C8B-B14F-4D97-AF65-F5344CB8AC3E}">
        <p14:creationId xmlns:p14="http://schemas.microsoft.com/office/powerpoint/2010/main" val="208455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87488"/>
            <a:ext cx="10515600" cy="1325563"/>
          </a:xfrm>
        </p:spPr>
        <p:txBody>
          <a:bodyPr/>
          <a:lstStyle/>
          <a:p>
            <a:pPr algn="ctr"/>
            <a:r>
              <a:rPr lang="en-GB" b="1" dirty="0">
                <a:latin typeface="+mn-lt"/>
              </a:rPr>
              <a:t>Completing account setup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9017815" y="1455097"/>
            <a:ext cx="2646028" cy="4351338"/>
          </a:xfrm>
        </p:spPr>
        <p:txBody>
          <a:bodyPr/>
          <a:lstStyle/>
          <a:p>
            <a:r>
              <a:rPr lang="en-GB" sz="1800" b="0" i="0" u="none" strike="noStrike" dirty="0">
                <a:solidFill>
                  <a:srgbClr val="000000"/>
                </a:solidFill>
                <a:effectLst/>
                <a:latin typeface="Arial" panose="020B0604020202020204" pitchFamily="34" charset="0"/>
              </a:rPr>
              <a:t>If a user chooses to skip completing their profile when they first make an account they can do so later on by going to the profile section of the application. once the user completes their profile the “complete profile” button on the profile page is made invisible.</a:t>
            </a:r>
            <a:endParaRPr lang="en-GB" dirty="0"/>
          </a:p>
        </p:txBody>
      </p:sp>
      <p:pic>
        <p:nvPicPr>
          <p:cNvPr id="5" name="Picture 4">
            <a:extLst>
              <a:ext uri="{FF2B5EF4-FFF2-40B4-BE49-F238E27FC236}">
                <a16:creationId xmlns:a16="http://schemas.microsoft.com/office/drawing/2014/main" id="{D27B2297-E591-459D-A627-054AD2255010}"/>
              </a:ext>
            </a:extLst>
          </p:cNvPr>
          <p:cNvPicPr>
            <a:picLocks noChangeAspect="1"/>
          </p:cNvPicPr>
          <p:nvPr/>
        </p:nvPicPr>
        <p:blipFill>
          <a:blip r:embed="rId2"/>
          <a:stretch>
            <a:fillRect/>
          </a:stretch>
        </p:blipFill>
        <p:spPr>
          <a:xfrm>
            <a:off x="182075" y="1413051"/>
            <a:ext cx="2376574" cy="4492305"/>
          </a:xfrm>
          <a:prstGeom prst="rect">
            <a:avLst/>
          </a:prstGeom>
        </p:spPr>
      </p:pic>
      <p:pic>
        <p:nvPicPr>
          <p:cNvPr id="7" name="Picture 6">
            <a:extLst>
              <a:ext uri="{FF2B5EF4-FFF2-40B4-BE49-F238E27FC236}">
                <a16:creationId xmlns:a16="http://schemas.microsoft.com/office/drawing/2014/main" id="{A23D96F2-7B48-4BA0-B893-827A2643351F}"/>
              </a:ext>
            </a:extLst>
          </p:cNvPr>
          <p:cNvPicPr>
            <a:picLocks noChangeAspect="1"/>
          </p:cNvPicPr>
          <p:nvPr/>
        </p:nvPicPr>
        <p:blipFill>
          <a:blip r:embed="rId3"/>
          <a:stretch>
            <a:fillRect/>
          </a:stretch>
        </p:blipFill>
        <p:spPr>
          <a:xfrm>
            <a:off x="2851942" y="1276262"/>
            <a:ext cx="2280654" cy="4820345"/>
          </a:xfrm>
          <a:prstGeom prst="rect">
            <a:avLst/>
          </a:prstGeom>
        </p:spPr>
      </p:pic>
      <p:sp>
        <p:nvSpPr>
          <p:cNvPr id="8" name="Oval 7">
            <a:extLst>
              <a:ext uri="{FF2B5EF4-FFF2-40B4-BE49-F238E27FC236}">
                <a16:creationId xmlns:a16="http://schemas.microsoft.com/office/drawing/2014/main" id="{B553C390-24DD-4A4A-9B1B-FB2DBF21FCC5}"/>
              </a:ext>
            </a:extLst>
          </p:cNvPr>
          <p:cNvSpPr/>
          <p:nvPr/>
        </p:nvSpPr>
        <p:spPr>
          <a:xfrm>
            <a:off x="611158" y="3967992"/>
            <a:ext cx="1518408" cy="5536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52E86BF5-237B-4CDF-8400-C60E6E87F0B5}"/>
              </a:ext>
            </a:extLst>
          </p:cNvPr>
          <p:cNvPicPr>
            <a:picLocks noChangeAspect="1"/>
          </p:cNvPicPr>
          <p:nvPr/>
        </p:nvPicPr>
        <p:blipFill>
          <a:blip r:embed="rId4"/>
          <a:stretch>
            <a:fillRect/>
          </a:stretch>
        </p:blipFill>
        <p:spPr>
          <a:xfrm>
            <a:off x="5401374" y="1413051"/>
            <a:ext cx="1599204" cy="1991555"/>
          </a:xfrm>
          <a:prstGeom prst="rect">
            <a:avLst/>
          </a:prstGeom>
        </p:spPr>
      </p:pic>
      <p:pic>
        <p:nvPicPr>
          <p:cNvPr id="12" name="Picture 11">
            <a:extLst>
              <a:ext uri="{FF2B5EF4-FFF2-40B4-BE49-F238E27FC236}">
                <a16:creationId xmlns:a16="http://schemas.microsoft.com/office/drawing/2014/main" id="{2434D8DA-ADE7-44B5-8ECD-DA2FDE7ADB2C}"/>
              </a:ext>
            </a:extLst>
          </p:cNvPr>
          <p:cNvPicPr>
            <a:picLocks noChangeAspect="1"/>
          </p:cNvPicPr>
          <p:nvPr/>
        </p:nvPicPr>
        <p:blipFill>
          <a:blip r:embed="rId5"/>
          <a:stretch>
            <a:fillRect/>
          </a:stretch>
        </p:blipFill>
        <p:spPr>
          <a:xfrm>
            <a:off x="5414902" y="3486950"/>
            <a:ext cx="1585676" cy="1735953"/>
          </a:xfrm>
          <a:prstGeom prst="rect">
            <a:avLst/>
          </a:prstGeom>
        </p:spPr>
      </p:pic>
      <p:pic>
        <p:nvPicPr>
          <p:cNvPr id="14" name="Picture 13">
            <a:extLst>
              <a:ext uri="{FF2B5EF4-FFF2-40B4-BE49-F238E27FC236}">
                <a16:creationId xmlns:a16="http://schemas.microsoft.com/office/drawing/2014/main" id="{DDAC60AD-C02C-4089-8547-62382AF4C2A5}"/>
              </a:ext>
            </a:extLst>
          </p:cNvPr>
          <p:cNvPicPr>
            <a:picLocks noChangeAspect="1"/>
          </p:cNvPicPr>
          <p:nvPr/>
        </p:nvPicPr>
        <p:blipFill>
          <a:blip r:embed="rId6"/>
          <a:stretch>
            <a:fillRect/>
          </a:stretch>
        </p:blipFill>
        <p:spPr>
          <a:xfrm>
            <a:off x="7125656" y="1413051"/>
            <a:ext cx="1765351" cy="2503589"/>
          </a:xfrm>
          <a:prstGeom prst="rect">
            <a:avLst/>
          </a:prstGeom>
        </p:spPr>
      </p:pic>
      <p:sp>
        <p:nvSpPr>
          <p:cNvPr id="15" name="Arrow: Right 14">
            <a:extLst>
              <a:ext uri="{FF2B5EF4-FFF2-40B4-BE49-F238E27FC236}">
                <a16:creationId xmlns:a16="http://schemas.microsoft.com/office/drawing/2014/main" id="{347E801A-0081-476A-A47F-E0B9005085E2}"/>
              </a:ext>
            </a:extLst>
          </p:cNvPr>
          <p:cNvSpPr/>
          <p:nvPr/>
        </p:nvSpPr>
        <p:spPr>
          <a:xfrm>
            <a:off x="611158" y="6291743"/>
            <a:ext cx="7165436" cy="251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712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794519" y="50233"/>
            <a:ext cx="10515600" cy="1325563"/>
          </a:xfrm>
        </p:spPr>
        <p:txBody>
          <a:bodyPr/>
          <a:lstStyle/>
          <a:p>
            <a:pPr algn="ctr"/>
            <a:r>
              <a:rPr lang="en-GB" b="1" dirty="0">
                <a:latin typeface="+mn-lt"/>
              </a:rPr>
              <a:t>Completing account setup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7785262" y="1194608"/>
            <a:ext cx="3990346" cy="3036814"/>
          </a:xfrm>
        </p:spPr>
        <p:txBody>
          <a:bodyPr>
            <a:normAutofit fontScale="92500"/>
          </a:bodyPr>
          <a:lstStyle/>
          <a:p>
            <a:r>
              <a:rPr lang="en-GB" sz="1200" b="0" i="0" u="none" strike="noStrike" dirty="0">
                <a:solidFill>
                  <a:srgbClr val="000000"/>
                </a:solidFill>
                <a:effectLst/>
                <a:latin typeface="Arial" panose="020B0604020202020204" pitchFamily="34" charset="0"/>
              </a:rPr>
              <a:t>The code to allow users to complete setting up their profile is the same for when they’re first asked and when they try to complete their profile later on through the profile section of the application. The only difference is if a user completes setting up their profile when they first make an account, on their profiles section of the app the “complete profile” button is automatically set to invisible.</a:t>
            </a:r>
          </a:p>
          <a:p>
            <a:r>
              <a:rPr lang="en-GB" sz="1200" b="0" i="0" u="none" strike="noStrike" dirty="0">
                <a:solidFill>
                  <a:srgbClr val="000000"/>
                </a:solidFill>
                <a:effectLst/>
                <a:latin typeface="Arial" panose="020B0604020202020204" pitchFamily="34" charset="0"/>
              </a:rPr>
              <a:t>This is done by checking the current user's ID on the database to see if their account is set to complete or not complete. the user table on the database has a column called complete, if there is a 0 value in that column the user has not completed setting up their profile. However, if there is a 1 value in that column the user has completed setting up their profile. </a:t>
            </a:r>
          </a:p>
          <a:p>
            <a:r>
              <a:rPr lang="en-GB" sz="1200" b="0" i="0" u="none" strike="noStrike" dirty="0">
                <a:solidFill>
                  <a:srgbClr val="000000"/>
                </a:solidFill>
                <a:effectLst/>
                <a:latin typeface="Arial" panose="020B0604020202020204" pitchFamily="34" charset="0"/>
              </a:rPr>
              <a:t>As can be seen in the database helper class if there is a 0 in that column a </a:t>
            </a:r>
            <a:r>
              <a:rPr lang="en-GB" sz="1200" b="0" i="0" u="none" strike="noStrike" dirty="0" err="1">
                <a:solidFill>
                  <a:srgbClr val="000000"/>
                </a:solidFill>
                <a:effectLst/>
                <a:latin typeface="Arial" panose="020B0604020202020204" pitchFamily="34" charset="0"/>
              </a:rPr>
              <a:t>boolean</a:t>
            </a:r>
            <a:r>
              <a:rPr lang="en-GB" sz="1200" b="0" i="0" u="none" strike="noStrike" dirty="0">
                <a:solidFill>
                  <a:srgbClr val="000000"/>
                </a:solidFill>
                <a:effectLst/>
                <a:latin typeface="Arial" panose="020B0604020202020204" pitchFamily="34" charset="0"/>
              </a:rPr>
              <a:t> value of false is Returned otherwise a </a:t>
            </a:r>
            <a:r>
              <a:rPr lang="en-GB" sz="1200" b="0" i="0" u="none" strike="noStrike" dirty="0" err="1">
                <a:solidFill>
                  <a:srgbClr val="000000"/>
                </a:solidFill>
                <a:effectLst/>
                <a:latin typeface="Arial" panose="020B0604020202020204" pitchFamily="34" charset="0"/>
              </a:rPr>
              <a:t>boolean</a:t>
            </a:r>
            <a:r>
              <a:rPr lang="en-GB" sz="1200" b="0" i="0" u="none" strike="noStrike" dirty="0">
                <a:solidFill>
                  <a:srgbClr val="000000"/>
                </a:solidFill>
                <a:effectLst/>
                <a:latin typeface="Arial" panose="020B0604020202020204" pitchFamily="34" charset="0"/>
              </a:rPr>
              <a:t> value of true is Returned.</a:t>
            </a:r>
            <a:endParaRPr lang="en-GB" sz="2000" dirty="0"/>
          </a:p>
        </p:txBody>
      </p:sp>
      <p:pic>
        <p:nvPicPr>
          <p:cNvPr id="5" name="Picture 4">
            <a:extLst>
              <a:ext uri="{FF2B5EF4-FFF2-40B4-BE49-F238E27FC236}">
                <a16:creationId xmlns:a16="http://schemas.microsoft.com/office/drawing/2014/main" id="{E2A479DC-2113-4094-9478-C39B98DA0538}"/>
              </a:ext>
            </a:extLst>
          </p:cNvPr>
          <p:cNvPicPr>
            <a:picLocks noChangeAspect="1"/>
          </p:cNvPicPr>
          <p:nvPr/>
        </p:nvPicPr>
        <p:blipFill>
          <a:blip r:embed="rId2"/>
          <a:stretch>
            <a:fillRect/>
          </a:stretch>
        </p:blipFill>
        <p:spPr>
          <a:xfrm>
            <a:off x="193995" y="1375796"/>
            <a:ext cx="3770508" cy="3036814"/>
          </a:xfrm>
          <a:prstGeom prst="rect">
            <a:avLst/>
          </a:prstGeom>
        </p:spPr>
      </p:pic>
      <p:pic>
        <p:nvPicPr>
          <p:cNvPr id="7" name="Picture 6">
            <a:extLst>
              <a:ext uri="{FF2B5EF4-FFF2-40B4-BE49-F238E27FC236}">
                <a16:creationId xmlns:a16="http://schemas.microsoft.com/office/drawing/2014/main" id="{0C9958BB-8AEE-4E1A-B401-8CEDC9FB0B5C}"/>
              </a:ext>
            </a:extLst>
          </p:cNvPr>
          <p:cNvPicPr>
            <a:picLocks noChangeAspect="1"/>
          </p:cNvPicPr>
          <p:nvPr/>
        </p:nvPicPr>
        <p:blipFill>
          <a:blip r:embed="rId3"/>
          <a:stretch>
            <a:fillRect/>
          </a:stretch>
        </p:blipFill>
        <p:spPr>
          <a:xfrm>
            <a:off x="4109930" y="1375796"/>
            <a:ext cx="3589430" cy="4462942"/>
          </a:xfrm>
          <a:prstGeom prst="rect">
            <a:avLst/>
          </a:prstGeom>
        </p:spPr>
      </p:pic>
      <p:pic>
        <p:nvPicPr>
          <p:cNvPr id="9" name="Picture 8">
            <a:extLst>
              <a:ext uri="{FF2B5EF4-FFF2-40B4-BE49-F238E27FC236}">
                <a16:creationId xmlns:a16="http://schemas.microsoft.com/office/drawing/2014/main" id="{E9EF59A4-F9F7-4CB5-8E85-F1C660E8A42F}"/>
              </a:ext>
            </a:extLst>
          </p:cNvPr>
          <p:cNvPicPr>
            <a:picLocks noChangeAspect="1"/>
          </p:cNvPicPr>
          <p:nvPr/>
        </p:nvPicPr>
        <p:blipFill>
          <a:blip r:embed="rId4"/>
          <a:stretch>
            <a:fillRect/>
          </a:stretch>
        </p:blipFill>
        <p:spPr>
          <a:xfrm>
            <a:off x="286974" y="4458432"/>
            <a:ext cx="3412572" cy="2047543"/>
          </a:xfrm>
          <a:prstGeom prst="rect">
            <a:avLst/>
          </a:prstGeom>
        </p:spPr>
      </p:pic>
      <p:pic>
        <p:nvPicPr>
          <p:cNvPr id="11" name="Picture 10">
            <a:extLst>
              <a:ext uri="{FF2B5EF4-FFF2-40B4-BE49-F238E27FC236}">
                <a16:creationId xmlns:a16="http://schemas.microsoft.com/office/drawing/2014/main" id="{4CF27EAD-CC5E-42BA-971D-1DE46CACB478}"/>
              </a:ext>
            </a:extLst>
          </p:cNvPr>
          <p:cNvPicPr>
            <a:picLocks noChangeAspect="1"/>
          </p:cNvPicPr>
          <p:nvPr/>
        </p:nvPicPr>
        <p:blipFill>
          <a:blip r:embed="rId5"/>
          <a:stretch>
            <a:fillRect/>
          </a:stretch>
        </p:blipFill>
        <p:spPr>
          <a:xfrm>
            <a:off x="3814582" y="5838738"/>
            <a:ext cx="3589430" cy="788333"/>
          </a:xfrm>
          <a:prstGeom prst="rect">
            <a:avLst/>
          </a:prstGeom>
        </p:spPr>
      </p:pic>
      <p:pic>
        <p:nvPicPr>
          <p:cNvPr id="13" name="Picture 12">
            <a:extLst>
              <a:ext uri="{FF2B5EF4-FFF2-40B4-BE49-F238E27FC236}">
                <a16:creationId xmlns:a16="http://schemas.microsoft.com/office/drawing/2014/main" id="{6F271A0A-60B6-47F3-8E7C-58BEB43E03EC}"/>
              </a:ext>
            </a:extLst>
          </p:cNvPr>
          <p:cNvPicPr>
            <a:picLocks noChangeAspect="1"/>
          </p:cNvPicPr>
          <p:nvPr/>
        </p:nvPicPr>
        <p:blipFill>
          <a:blip r:embed="rId6"/>
          <a:stretch>
            <a:fillRect/>
          </a:stretch>
        </p:blipFill>
        <p:spPr>
          <a:xfrm>
            <a:off x="7942618" y="4495356"/>
            <a:ext cx="3675634" cy="2218626"/>
          </a:xfrm>
          <a:prstGeom prst="rect">
            <a:avLst/>
          </a:prstGeom>
        </p:spPr>
      </p:pic>
    </p:spTree>
    <p:extLst>
      <p:ext uri="{BB962C8B-B14F-4D97-AF65-F5344CB8AC3E}">
        <p14:creationId xmlns:p14="http://schemas.microsoft.com/office/powerpoint/2010/main" val="2455765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87488"/>
            <a:ext cx="10515600" cy="1325563"/>
          </a:xfrm>
        </p:spPr>
        <p:txBody>
          <a:bodyPr/>
          <a:lstStyle/>
          <a:p>
            <a:pPr algn="ctr"/>
            <a:r>
              <a:rPr lang="en-GB" b="1" dirty="0">
                <a:latin typeface="+mn-lt"/>
              </a:rPr>
              <a:t>Voting on questions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9017815" y="1455097"/>
            <a:ext cx="2646028" cy="4351338"/>
          </a:xfrm>
        </p:spPr>
        <p:txBody>
          <a:bodyPr>
            <a:normAutofit fontScale="85000" lnSpcReduction="10000"/>
          </a:bodyPr>
          <a:lstStyle/>
          <a:p>
            <a:r>
              <a:rPr lang="en-GB" sz="1800" b="0" i="0" u="none" strike="noStrike" dirty="0">
                <a:solidFill>
                  <a:srgbClr val="000000"/>
                </a:solidFill>
                <a:effectLst/>
                <a:latin typeface="Arial" panose="020B0604020202020204" pitchFamily="34" charset="0"/>
              </a:rPr>
              <a:t>Once a user has chosen a poll they will be shown a list of questions for that specific poll. Once a user clicks on a question they are taken to the voting screen. </a:t>
            </a:r>
          </a:p>
          <a:p>
            <a:r>
              <a:rPr lang="en-GB" sz="1800" b="0" i="0" u="none" strike="noStrike" dirty="0">
                <a:solidFill>
                  <a:srgbClr val="000000"/>
                </a:solidFill>
                <a:effectLst/>
                <a:latin typeface="Arial" panose="020B0604020202020204" pitchFamily="34" charset="0"/>
              </a:rPr>
              <a:t>Once a user has chosen a vote option and pressed the vote button one of two things will happen. </a:t>
            </a:r>
          </a:p>
          <a:p>
            <a:r>
              <a:rPr lang="en-GB" sz="1800" b="0" i="0" u="none" strike="noStrike" dirty="0">
                <a:solidFill>
                  <a:srgbClr val="000000"/>
                </a:solidFill>
                <a:effectLst/>
                <a:latin typeface="Arial" panose="020B0604020202020204" pitchFamily="34" charset="0"/>
              </a:rPr>
              <a:t>If the user has already voted on that specific question they will be toasted an error message and told that they have already voted, otherwise a green </a:t>
            </a:r>
            <a:r>
              <a:rPr lang="en-GB" sz="1800" b="0" i="0" u="none" strike="noStrike" dirty="0" err="1">
                <a:solidFill>
                  <a:srgbClr val="000000"/>
                </a:solidFill>
                <a:effectLst/>
                <a:latin typeface="Arial" panose="020B0604020202020204" pitchFamily="34" charset="0"/>
              </a:rPr>
              <a:t>imageView</a:t>
            </a:r>
            <a:r>
              <a:rPr lang="en-GB" sz="1800" b="0" i="0" u="none" strike="noStrike" dirty="0">
                <a:solidFill>
                  <a:srgbClr val="000000"/>
                </a:solidFill>
                <a:effectLst/>
                <a:latin typeface="Arial" panose="020B0604020202020204" pitchFamily="34" charset="0"/>
              </a:rPr>
              <a:t> tick will appear next to the question to show that their vote has been saved.</a:t>
            </a:r>
            <a:endParaRPr lang="en-GB" dirty="0"/>
          </a:p>
        </p:txBody>
      </p:sp>
      <p:pic>
        <p:nvPicPr>
          <p:cNvPr id="6" name="Picture 5">
            <a:extLst>
              <a:ext uri="{FF2B5EF4-FFF2-40B4-BE49-F238E27FC236}">
                <a16:creationId xmlns:a16="http://schemas.microsoft.com/office/drawing/2014/main" id="{D662A2A5-53BE-4012-A952-17FF61133CEF}"/>
              </a:ext>
            </a:extLst>
          </p:cNvPr>
          <p:cNvPicPr>
            <a:picLocks noChangeAspect="1"/>
          </p:cNvPicPr>
          <p:nvPr/>
        </p:nvPicPr>
        <p:blipFill>
          <a:blip r:embed="rId2"/>
          <a:stretch>
            <a:fillRect/>
          </a:stretch>
        </p:blipFill>
        <p:spPr>
          <a:xfrm>
            <a:off x="3355506" y="1714499"/>
            <a:ext cx="1603068" cy="3429001"/>
          </a:xfrm>
          <a:prstGeom prst="rect">
            <a:avLst/>
          </a:prstGeom>
        </p:spPr>
      </p:pic>
      <p:pic>
        <p:nvPicPr>
          <p:cNvPr id="20" name="Picture 19">
            <a:extLst>
              <a:ext uri="{FF2B5EF4-FFF2-40B4-BE49-F238E27FC236}">
                <a16:creationId xmlns:a16="http://schemas.microsoft.com/office/drawing/2014/main" id="{C5E5B229-B515-4BB3-AC42-EC73E368D3C9}"/>
              </a:ext>
            </a:extLst>
          </p:cNvPr>
          <p:cNvPicPr>
            <a:picLocks noChangeAspect="1"/>
          </p:cNvPicPr>
          <p:nvPr/>
        </p:nvPicPr>
        <p:blipFill>
          <a:blip r:embed="rId3"/>
          <a:stretch>
            <a:fillRect/>
          </a:stretch>
        </p:blipFill>
        <p:spPr>
          <a:xfrm>
            <a:off x="475698" y="1581325"/>
            <a:ext cx="1789327" cy="3695350"/>
          </a:xfrm>
          <a:prstGeom prst="rect">
            <a:avLst/>
          </a:prstGeom>
        </p:spPr>
      </p:pic>
      <p:pic>
        <p:nvPicPr>
          <p:cNvPr id="22" name="Picture 21">
            <a:extLst>
              <a:ext uri="{FF2B5EF4-FFF2-40B4-BE49-F238E27FC236}">
                <a16:creationId xmlns:a16="http://schemas.microsoft.com/office/drawing/2014/main" id="{3D9D42C6-45D1-4D07-BBC7-30C4023109B2}"/>
              </a:ext>
            </a:extLst>
          </p:cNvPr>
          <p:cNvPicPr>
            <a:picLocks noChangeAspect="1"/>
          </p:cNvPicPr>
          <p:nvPr/>
        </p:nvPicPr>
        <p:blipFill>
          <a:blip r:embed="rId4"/>
          <a:stretch>
            <a:fillRect/>
          </a:stretch>
        </p:blipFill>
        <p:spPr>
          <a:xfrm>
            <a:off x="5969271" y="1591799"/>
            <a:ext cx="2259868" cy="1678240"/>
          </a:xfrm>
          <a:prstGeom prst="rect">
            <a:avLst/>
          </a:prstGeom>
        </p:spPr>
      </p:pic>
      <p:sp>
        <p:nvSpPr>
          <p:cNvPr id="23" name="Oval 22">
            <a:extLst>
              <a:ext uri="{FF2B5EF4-FFF2-40B4-BE49-F238E27FC236}">
                <a16:creationId xmlns:a16="http://schemas.microsoft.com/office/drawing/2014/main" id="{1A44A2A2-6900-45C1-9C17-C321D3B09C80}"/>
              </a:ext>
            </a:extLst>
          </p:cNvPr>
          <p:cNvSpPr/>
          <p:nvPr/>
        </p:nvSpPr>
        <p:spPr>
          <a:xfrm>
            <a:off x="4259491" y="4543687"/>
            <a:ext cx="570364" cy="377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Arrow: Right 23">
            <a:extLst>
              <a:ext uri="{FF2B5EF4-FFF2-40B4-BE49-F238E27FC236}">
                <a16:creationId xmlns:a16="http://schemas.microsoft.com/office/drawing/2014/main" id="{B42645AE-24A8-4A42-B8CC-84783BAE5F88}"/>
              </a:ext>
            </a:extLst>
          </p:cNvPr>
          <p:cNvSpPr/>
          <p:nvPr/>
        </p:nvSpPr>
        <p:spPr>
          <a:xfrm>
            <a:off x="2457974" y="3271706"/>
            <a:ext cx="729843" cy="360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84466021-C18D-4800-BA82-DA471F27B8CC}"/>
              </a:ext>
            </a:extLst>
          </p:cNvPr>
          <p:cNvSpPr/>
          <p:nvPr/>
        </p:nvSpPr>
        <p:spPr>
          <a:xfrm>
            <a:off x="5099001" y="2162015"/>
            <a:ext cx="729843" cy="360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18C0F821-56E9-44C0-85A2-0125575A1351}"/>
              </a:ext>
            </a:extLst>
          </p:cNvPr>
          <p:cNvPicPr>
            <a:picLocks noChangeAspect="1"/>
          </p:cNvPicPr>
          <p:nvPr/>
        </p:nvPicPr>
        <p:blipFill>
          <a:blip r:embed="rId5"/>
          <a:stretch>
            <a:fillRect/>
          </a:stretch>
        </p:blipFill>
        <p:spPr>
          <a:xfrm>
            <a:off x="5862559" y="3300449"/>
            <a:ext cx="2521459" cy="2062424"/>
          </a:xfrm>
          <a:prstGeom prst="rect">
            <a:avLst/>
          </a:prstGeom>
        </p:spPr>
      </p:pic>
      <p:sp>
        <p:nvSpPr>
          <p:cNvPr id="28" name="Arrow: Right 27">
            <a:extLst>
              <a:ext uri="{FF2B5EF4-FFF2-40B4-BE49-F238E27FC236}">
                <a16:creationId xmlns:a16="http://schemas.microsoft.com/office/drawing/2014/main" id="{7B700217-6913-40CB-AC7A-7BC3C6E339D9}"/>
              </a:ext>
            </a:extLst>
          </p:cNvPr>
          <p:cNvSpPr/>
          <p:nvPr/>
        </p:nvSpPr>
        <p:spPr>
          <a:xfrm>
            <a:off x="5099001" y="4099484"/>
            <a:ext cx="729843" cy="360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591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838200" y="85903"/>
            <a:ext cx="10515600" cy="1325563"/>
          </a:xfrm>
        </p:spPr>
        <p:txBody>
          <a:bodyPr/>
          <a:lstStyle/>
          <a:p>
            <a:pPr algn="ctr"/>
            <a:r>
              <a:rPr lang="en-GB" b="1" dirty="0">
                <a:latin typeface="+mn-lt"/>
              </a:rPr>
              <a:t>Voting on questions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7994707" y="1825625"/>
            <a:ext cx="3823717" cy="4351338"/>
          </a:xfrm>
        </p:spPr>
        <p:txBody>
          <a:bodyPr>
            <a:noAutofit/>
          </a:bodyPr>
          <a:lstStyle/>
          <a:p>
            <a:pPr rtl="0">
              <a:spcBef>
                <a:spcPts val="0"/>
              </a:spcBef>
              <a:spcAft>
                <a:spcPts val="0"/>
              </a:spcAft>
            </a:pPr>
            <a:r>
              <a:rPr lang="en-GB" sz="1400" b="0" i="0" u="none" strike="noStrike">
                <a:solidFill>
                  <a:srgbClr val="000000"/>
                </a:solidFill>
                <a:effectLst/>
                <a:latin typeface="Arial" panose="020B0604020202020204" pitchFamily="34" charset="0"/>
                <a:cs typeface="Arial" panose="020B0604020202020204" pitchFamily="34" charset="0"/>
              </a:rPr>
              <a:t>First the application finds which vote option the user has pressed that option is then saved into a string value. if that string value contains the “strongly agree” option an int value of 1 is added to the results list, this is done for every possible option a user can choose. As can be seen in the screenshots each option is represented with a different int value which is then added to the results list.  </a:t>
            </a:r>
            <a:endParaRPr lang="en-GB" sz="1400" b="0">
              <a:effectLst/>
              <a:latin typeface="Arial" panose="020B0604020202020204" pitchFamily="34" charset="0"/>
              <a:cs typeface="Arial" panose="020B0604020202020204" pitchFamily="34" charset="0"/>
            </a:endParaRPr>
          </a:p>
          <a:p>
            <a:pPr rtl="0">
              <a:spcBef>
                <a:spcPts val="0"/>
              </a:spcBef>
              <a:spcAft>
                <a:spcPts val="0"/>
              </a:spcAft>
            </a:pPr>
            <a:endParaRPr lang="en-GB" sz="1400" i="0" u="none" strike="noStrike">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GB" sz="1400" b="0" i="0" u="none" strike="noStrike">
                <a:solidFill>
                  <a:srgbClr val="000000"/>
                </a:solidFill>
                <a:effectLst/>
                <a:latin typeface="Arial" panose="020B0604020202020204" pitchFamily="34" charset="0"/>
                <a:cs typeface="Arial" panose="020B0604020202020204" pitchFamily="34" charset="0"/>
              </a:rPr>
              <a:t>To check if the user has already voted on the specific question the ID of that question and the user's ID is used to check against the database to see if that question has already been inserted into the votes table by using the check vote method in the database helper class. If so they toasted an error message and I returned to the poll activity via an intent,. otherwise the vote method from the database helper class is used and their vote option is saved to the votes table.</a:t>
            </a:r>
            <a:endParaRPr lang="en-GB" sz="1400" b="0">
              <a:effectLst/>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BEBB305-2338-41D6-9C27-67F619D0585D}"/>
              </a:ext>
            </a:extLst>
          </p:cNvPr>
          <p:cNvPicPr>
            <a:picLocks noChangeAspect="1"/>
          </p:cNvPicPr>
          <p:nvPr/>
        </p:nvPicPr>
        <p:blipFill>
          <a:blip r:embed="rId2"/>
          <a:stretch>
            <a:fillRect/>
          </a:stretch>
        </p:blipFill>
        <p:spPr>
          <a:xfrm>
            <a:off x="4197293" y="1132397"/>
            <a:ext cx="3310763" cy="1557687"/>
          </a:xfrm>
          <a:prstGeom prst="rect">
            <a:avLst/>
          </a:prstGeom>
        </p:spPr>
      </p:pic>
      <p:pic>
        <p:nvPicPr>
          <p:cNvPr id="13" name="Picture 12">
            <a:extLst>
              <a:ext uri="{FF2B5EF4-FFF2-40B4-BE49-F238E27FC236}">
                <a16:creationId xmlns:a16="http://schemas.microsoft.com/office/drawing/2014/main" id="{8F198CBD-4B24-4DD8-8E16-F930EC08EC06}"/>
              </a:ext>
            </a:extLst>
          </p:cNvPr>
          <p:cNvPicPr>
            <a:picLocks noChangeAspect="1"/>
          </p:cNvPicPr>
          <p:nvPr/>
        </p:nvPicPr>
        <p:blipFill>
          <a:blip r:embed="rId3"/>
          <a:stretch>
            <a:fillRect/>
          </a:stretch>
        </p:blipFill>
        <p:spPr>
          <a:xfrm>
            <a:off x="167950" y="1616723"/>
            <a:ext cx="3823717" cy="4769141"/>
          </a:xfrm>
          <a:prstGeom prst="rect">
            <a:avLst/>
          </a:prstGeom>
        </p:spPr>
      </p:pic>
      <p:pic>
        <p:nvPicPr>
          <p:cNvPr id="15" name="Picture 14">
            <a:extLst>
              <a:ext uri="{FF2B5EF4-FFF2-40B4-BE49-F238E27FC236}">
                <a16:creationId xmlns:a16="http://schemas.microsoft.com/office/drawing/2014/main" id="{BC4FEA60-9F6E-47E7-90C7-4BB0E6C6E87C}"/>
              </a:ext>
            </a:extLst>
          </p:cNvPr>
          <p:cNvPicPr>
            <a:picLocks noChangeAspect="1"/>
          </p:cNvPicPr>
          <p:nvPr/>
        </p:nvPicPr>
        <p:blipFill>
          <a:blip r:embed="rId4"/>
          <a:stretch>
            <a:fillRect/>
          </a:stretch>
        </p:blipFill>
        <p:spPr>
          <a:xfrm>
            <a:off x="4289787" y="2504019"/>
            <a:ext cx="3125773" cy="2128759"/>
          </a:xfrm>
          <a:prstGeom prst="rect">
            <a:avLst/>
          </a:prstGeom>
        </p:spPr>
      </p:pic>
      <p:graphicFrame>
        <p:nvGraphicFramePr>
          <p:cNvPr id="16" name="Table 15">
            <a:extLst>
              <a:ext uri="{FF2B5EF4-FFF2-40B4-BE49-F238E27FC236}">
                <a16:creationId xmlns:a16="http://schemas.microsoft.com/office/drawing/2014/main" id="{3FA97EDB-44C1-400E-8920-3B4423A5149F}"/>
              </a:ext>
            </a:extLst>
          </p:cNvPr>
          <p:cNvGraphicFramePr>
            <a:graphicFrameLocks noGrp="1"/>
          </p:cNvGraphicFramePr>
          <p:nvPr>
            <p:extLst>
              <p:ext uri="{D42A27DB-BD31-4B8C-83A1-F6EECF244321}">
                <p14:modId xmlns:p14="http://schemas.microsoft.com/office/powerpoint/2010/main" val="2345830173"/>
              </p:ext>
            </p:extLst>
          </p:nvPr>
        </p:nvGraphicFramePr>
        <p:xfrm>
          <a:off x="4111912" y="4784039"/>
          <a:ext cx="3396144" cy="1882584"/>
        </p:xfrm>
        <a:graphic>
          <a:graphicData uri="http://schemas.openxmlformats.org/drawingml/2006/table">
            <a:tbl>
              <a:tblPr/>
              <a:tblGrid>
                <a:gridCol w="1761688">
                  <a:extLst>
                    <a:ext uri="{9D8B030D-6E8A-4147-A177-3AD203B41FA5}">
                      <a16:colId xmlns:a16="http://schemas.microsoft.com/office/drawing/2014/main" val="4030580732"/>
                    </a:ext>
                  </a:extLst>
                </a:gridCol>
                <a:gridCol w="1634456">
                  <a:extLst>
                    <a:ext uri="{9D8B030D-6E8A-4147-A177-3AD203B41FA5}">
                      <a16:colId xmlns:a16="http://schemas.microsoft.com/office/drawing/2014/main" val="2984814198"/>
                    </a:ext>
                  </a:extLst>
                </a:gridCol>
              </a:tblGrid>
              <a:tr h="385894">
                <a:tc>
                  <a:txBody>
                    <a:bodyPr/>
                    <a:lstStyle/>
                    <a:p>
                      <a:r>
                        <a:rPr lang="en-GB"/>
                        <a:t>Vote options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a:t>Int value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4961652"/>
                  </a:ext>
                </a:extLst>
              </a:tr>
              <a:tr h="299338">
                <a:tc>
                  <a:txBody>
                    <a:bodyPr/>
                    <a:lstStyle/>
                    <a:p>
                      <a:r>
                        <a:rPr lang="en-GB" sz="1100" kern="1200">
                          <a:solidFill>
                            <a:schemeClr val="tx1"/>
                          </a:solidFill>
                          <a:effectLst/>
                          <a:latin typeface="+mn-lt"/>
                          <a:ea typeface="+mn-ea"/>
                          <a:cs typeface="+mn-cs"/>
                        </a:rPr>
                        <a:t>Strongly 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a:t>1</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6354813"/>
                  </a:ext>
                </a:extLst>
              </a:tr>
              <a:tr h="299338">
                <a:tc>
                  <a:txBody>
                    <a:bodyPr/>
                    <a:lstStyle/>
                    <a:p>
                      <a:r>
                        <a:rPr lang="en-GB" sz="1100" kern="1200">
                          <a:solidFill>
                            <a:schemeClr val="tx1"/>
                          </a:solidFill>
                          <a:effectLst/>
                          <a:latin typeface="+mn-lt"/>
                          <a:ea typeface="+mn-ea"/>
                          <a:cs typeface="+mn-cs"/>
                        </a:rPr>
                        <a:t>Somewhat 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a:t>2</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8465896"/>
                  </a:ext>
                </a:extLst>
              </a:tr>
              <a:tr h="299338">
                <a:tc>
                  <a:txBody>
                    <a:bodyPr/>
                    <a:lstStyle/>
                    <a:p>
                      <a:r>
                        <a:rPr lang="en-GB" sz="1100" kern="1200">
                          <a:solidFill>
                            <a:schemeClr val="tx1"/>
                          </a:solidFill>
                          <a:effectLst/>
                          <a:latin typeface="+mn-lt"/>
                          <a:ea typeface="+mn-ea"/>
                          <a:cs typeface="+mn-cs"/>
                        </a:rPr>
                        <a:t>Do Not Know</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a:t>0</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8007409"/>
                  </a:ext>
                </a:extLst>
              </a:tr>
              <a:tr h="299338">
                <a:tc>
                  <a:txBody>
                    <a:bodyPr/>
                    <a:lstStyle/>
                    <a:p>
                      <a:r>
                        <a:rPr lang="en-GB" sz="1100" kern="1200">
                          <a:solidFill>
                            <a:schemeClr val="tx1"/>
                          </a:solidFill>
                          <a:effectLst/>
                          <a:latin typeface="+mn-lt"/>
                          <a:ea typeface="+mn-ea"/>
                          <a:cs typeface="+mn-cs"/>
                        </a:rPr>
                        <a:t>Somewhat Disagree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5396584"/>
                  </a:ext>
                </a:extLst>
              </a:tr>
              <a:tr h="299338">
                <a:tc>
                  <a:txBody>
                    <a:bodyPr/>
                    <a:lstStyle/>
                    <a:p>
                      <a:r>
                        <a:rPr lang="en-GB" sz="1100" kern="1200">
                          <a:solidFill>
                            <a:schemeClr val="tx1"/>
                          </a:solidFill>
                          <a:effectLst/>
                          <a:latin typeface="+mn-lt"/>
                          <a:ea typeface="+mn-ea"/>
                          <a:cs typeface="+mn-cs"/>
                        </a:rPr>
                        <a:t>Strongly Disagree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1573484"/>
                  </a:ext>
                </a:extLst>
              </a:tr>
            </a:tbl>
          </a:graphicData>
        </a:graphic>
      </p:graphicFrame>
    </p:spTree>
    <p:extLst>
      <p:ext uri="{BB962C8B-B14F-4D97-AF65-F5344CB8AC3E}">
        <p14:creationId xmlns:p14="http://schemas.microsoft.com/office/powerpoint/2010/main" val="268784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779A-A5C9-45AC-8824-047C9D74004B}"/>
              </a:ext>
            </a:extLst>
          </p:cNvPr>
          <p:cNvSpPr>
            <a:spLocks noGrp="1"/>
          </p:cNvSpPr>
          <p:nvPr>
            <p:ph type="title"/>
          </p:nvPr>
        </p:nvSpPr>
        <p:spPr/>
        <p:txBody>
          <a:bodyPr/>
          <a:lstStyle/>
          <a:p>
            <a:r>
              <a:rPr lang="en-US" dirty="0"/>
              <a:t>Overview</a:t>
            </a:r>
            <a:endParaRPr lang="en-GB" dirty="0"/>
          </a:p>
        </p:txBody>
      </p:sp>
      <p:sp>
        <p:nvSpPr>
          <p:cNvPr id="3" name="Content Placeholder 2">
            <a:extLst>
              <a:ext uri="{FF2B5EF4-FFF2-40B4-BE49-F238E27FC236}">
                <a16:creationId xmlns:a16="http://schemas.microsoft.com/office/drawing/2014/main" id="{07539702-4DFD-4ABA-8A5C-AD633A764F59}"/>
              </a:ext>
            </a:extLst>
          </p:cNvPr>
          <p:cNvSpPr>
            <a:spLocks noGrp="1"/>
          </p:cNvSpPr>
          <p:nvPr>
            <p:ph idx="1"/>
          </p:nvPr>
        </p:nvSpPr>
        <p:spPr>
          <a:xfrm>
            <a:off x="902423" y="1690688"/>
            <a:ext cx="3904376" cy="4351338"/>
          </a:xfrm>
        </p:spPr>
        <p:txBody>
          <a:bodyPr/>
          <a:lstStyle/>
          <a:p>
            <a:r>
              <a:rPr lang="en-GB" sz="1800" b="0" i="0" u="none" strike="noStrike" dirty="0">
                <a:solidFill>
                  <a:srgbClr val="000000"/>
                </a:solidFill>
                <a:effectLst/>
                <a:latin typeface="Arial" panose="020B0604020202020204" pitchFamily="34" charset="0"/>
              </a:rPr>
              <a:t>This is an opinion poll application. Its purpose is to allow users the ability to vote on specific topics that are important where they live. A user will be shown topics people in their postcode are interested in. when a user creates an account they will also be given the option to pick any topic as their main topic of interest. </a:t>
            </a:r>
          </a:p>
          <a:p>
            <a:r>
              <a:rPr lang="en-GB" sz="1800" b="0" i="0" u="none" strike="noStrike" dirty="0">
                <a:solidFill>
                  <a:srgbClr val="000000"/>
                </a:solidFill>
                <a:effectLst/>
                <a:latin typeface="Arial" panose="020B0604020202020204" pitchFamily="34" charset="0"/>
              </a:rPr>
              <a:t>The topics that are available at the moment are politics, celebrities, sports and movies.</a:t>
            </a:r>
            <a:endParaRPr lang="en-GB" dirty="0"/>
          </a:p>
        </p:txBody>
      </p:sp>
      <p:pic>
        <p:nvPicPr>
          <p:cNvPr id="7" name="Picture 6">
            <a:extLst>
              <a:ext uri="{FF2B5EF4-FFF2-40B4-BE49-F238E27FC236}">
                <a16:creationId xmlns:a16="http://schemas.microsoft.com/office/drawing/2014/main" id="{6425F479-43B7-4410-A23D-D6B646BAEB9F}"/>
              </a:ext>
            </a:extLst>
          </p:cNvPr>
          <p:cNvPicPr>
            <a:picLocks noChangeAspect="1"/>
          </p:cNvPicPr>
          <p:nvPr/>
        </p:nvPicPr>
        <p:blipFill>
          <a:blip r:embed="rId2"/>
          <a:stretch>
            <a:fillRect/>
          </a:stretch>
        </p:blipFill>
        <p:spPr>
          <a:xfrm>
            <a:off x="7029975" y="270598"/>
            <a:ext cx="2892197" cy="6113222"/>
          </a:xfrm>
          <a:prstGeom prst="rect">
            <a:avLst/>
          </a:prstGeom>
        </p:spPr>
      </p:pic>
    </p:spTree>
    <p:extLst>
      <p:ext uri="{BB962C8B-B14F-4D97-AF65-F5344CB8AC3E}">
        <p14:creationId xmlns:p14="http://schemas.microsoft.com/office/powerpoint/2010/main" val="261610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87488"/>
            <a:ext cx="10515600" cy="1325563"/>
          </a:xfrm>
        </p:spPr>
        <p:txBody>
          <a:bodyPr/>
          <a:lstStyle/>
          <a:p>
            <a:pPr algn="ctr"/>
            <a:r>
              <a:rPr lang="en-GB" b="1" dirty="0">
                <a:latin typeface="+mn-lt"/>
              </a:rPr>
              <a:t>Voting on polls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4009587" y="1530496"/>
            <a:ext cx="2646028" cy="4351338"/>
          </a:xfrm>
        </p:spPr>
        <p:txBody>
          <a:bodyPr>
            <a:normAutofit fontScale="92500" lnSpcReduction="20000"/>
          </a:bodyPr>
          <a:lstStyle/>
          <a:p>
            <a:r>
              <a:rPr lang="en-GB" sz="1800" b="0" i="0" u="none" strike="noStrike" dirty="0">
                <a:solidFill>
                  <a:srgbClr val="000000"/>
                </a:solidFill>
                <a:effectLst/>
                <a:latin typeface="Arial" panose="020B0604020202020204" pitchFamily="34" charset="0"/>
              </a:rPr>
              <a:t>Once the user has finished answering each question and there is a green tick next to each question. The complete button is enabled. If the user presses the complete button an overall vote is generated for the poll and is saved into the database. A user is then toasted this message telling them to go into their profile section to view their voting history or they can go to the stats screen which is the button next to the home button. </a:t>
            </a:r>
            <a:endParaRPr lang="en-GB" dirty="0"/>
          </a:p>
        </p:txBody>
      </p:sp>
      <p:pic>
        <p:nvPicPr>
          <p:cNvPr id="5" name="Picture 4">
            <a:extLst>
              <a:ext uri="{FF2B5EF4-FFF2-40B4-BE49-F238E27FC236}">
                <a16:creationId xmlns:a16="http://schemas.microsoft.com/office/drawing/2014/main" id="{A90A5DCC-E7BD-4FB9-AA35-A84E8FA0B15B}"/>
              </a:ext>
            </a:extLst>
          </p:cNvPr>
          <p:cNvPicPr>
            <a:picLocks noChangeAspect="1"/>
          </p:cNvPicPr>
          <p:nvPr/>
        </p:nvPicPr>
        <p:blipFill>
          <a:blip r:embed="rId2"/>
          <a:stretch>
            <a:fillRect/>
          </a:stretch>
        </p:blipFill>
        <p:spPr>
          <a:xfrm>
            <a:off x="768727" y="1158353"/>
            <a:ext cx="2324100" cy="5153189"/>
          </a:xfrm>
          <a:prstGeom prst="rect">
            <a:avLst/>
          </a:prstGeom>
        </p:spPr>
      </p:pic>
      <p:pic>
        <p:nvPicPr>
          <p:cNvPr id="8" name="Picture 7">
            <a:extLst>
              <a:ext uri="{FF2B5EF4-FFF2-40B4-BE49-F238E27FC236}">
                <a16:creationId xmlns:a16="http://schemas.microsoft.com/office/drawing/2014/main" id="{CD8994F3-73B4-40B6-9B06-BC1DB9793539}"/>
              </a:ext>
            </a:extLst>
          </p:cNvPr>
          <p:cNvPicPr>
            <a:picLocks noChangeAspect="1"/>
          </p:cNvPicPr>
          <p:nvPr/>
        </p:nvPicPr>
        <p:blipFill>
          <a:blip r:embed="rId3"/>
          <a:stretch>
            <a:fillRect/>
          </a:stretch>
        </p:blipFill>
        <p:spPr>
          <a:xfrm>
            <a:off x="7572375" y="2058340"/>
            <a:ext cx="3781425" cy="3295650"/>
          </a:xfrm>
          <a:prstGeom prst="rect">
            <a:avLst/>
          </a:prstGeom>
        </p:spPr>
      </p:pic>
      <p:sp>
        <p:nvSpPr>
          <p:cNvPr id="9" name="Arrow: Right 8">
            <a:extLst>
              <a:ext uri="{FF2B5EF4-FFF2-40B4-BE49-F238E27FC236}">
                <a16:creationId xmlns:a16="http://schemas.microsoft.com/office/drawing/2014/main" id="{E6CEF7D5-CB02-4AFB-AA6C-371E65910392}"/>
              </a:ext>
            </a:extLst>
          </p:cNvPr>
          <p:cNvSpPr/>
          <p:nvPr/>
        </p:nvSpPr>
        <p:spPr>
          <a:xfrm>
            <a:off x="1930777" y="6311542"/>
            <a:ext cx="7818539" cy="30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F64D10F-B54E-4F98-BBFD-17D2A0E2338E}"/>
              </a:ext>
            </a:extLst>
          </p:cNvPr>
          <p:cNvSpPr/>
          <p:nvPr/>
        </p:nvSpPr>
        <p:spPr>
          <a:xfrm>
            <a:off x="1611749" y="4670571"/>
            <a:ext cx="638056" cy="4467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89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838200" y="186460"/>
            <a:ext cx="10515600" cy="1325563"/>
          </a:xfrm>
        </p:spPr>
        <p:txBody>
          <a:bodyPr/>
          <a:lstStyle/>
          <a:p>
            <a:pPr algn="ctr"/>
            <a:r>
              <a:rPr lang="en-GB" b="1" dirty="0">
                <a:latin typeface="+mn-lt"/>
              </a:rPr>
              <a:t>Voting on polls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7235193" y="3560329"/>
            <a:ext cx="4757735" cy="3297671"/>
          </a:xfrm>
        </p:spPr>
        <p:txBody>
          <a:bodyPr>
            <a:normAutofit fontScale="92500" lnSpcReduction="10000"/>
          </a:bodyPr>
          <a:lstStyle/>
          <a:p>
            <a:r>
              <a:rPr lang="en-GB" sz="1200" b="0" i="0" u="none" strike="noStrike" dirty="0">
                <a:solidFill>
                  <a:srgbClr val="000000"/>
                </a:solidFill>
                <a:effectLst/>
                <a:latin typeface="Arial" panose="020B0604020202020204" pitchFamily="34" charset="0"/>
              </a:rPr>
              <a:t>Only once a user has completed answering each question the complete button is enabled. </a:t>
            </a:r>
          </a:p>
          <a:p>
            <a:r>
              <a:rPr lang="en-GB" sz="1200" b="0" i="0" u="none" strike="noStrike" dirty="0">
                <a:solidFill>
                  <a:srgbClr val="000000"/>
                </a:solidFill>
                <a:effectLst/>
                <a:latin typeface="Arial" panose="020B0604020202020204" pitchFamily="34" charset="0"/>
              </a:rPr>
              <a:t>Once a user clicks the complete button an overall vote is generated for the whole poll instead of specific questions. </a:t>
            </a:r>
          </a:p>
          <a:p>
            <a:r>
              <a:rPr lang="en-GB" sz="1200" b="0" i="0" u="none" strike="noStrike" dirty="0">
                <a:solidFill>
                  <a:srgbClr val="000000"/>
                </a:solidFill>
                <a:effectLst/>
                <a:latin typeface="Arial" panose="020B0604020202020204" pitchFamily="34" charset="0"/>
              </a:rPr>
              <a:t>This is done by using the values stored inside of the results list. The values are added together and divided by 6 (which is the amount of questions). </a:t>
            </a:r>
          </a:p>
          <a:p>
            <a:r>
              <a:rPr lang="en-GB" sz="1200" b="0" i="0" u="none" strike="noStrike" dirty="0">
                <a:solidFill>
                  <a:srgbClr val="000000"/>
                </a:solidFill>
                <a:effectLst/>
                <a:latin typeface="Arial" panose="020B0604020202020204" pitchFamily="34" charset="0"/>
              </a:rPr>
              <a:t>This calculates the mean value of the user's votes. If the mean value comes out to three 3 for example the overall vote for that poll is “Somewhat disagree”. </a:t>
            </a:r>
          </a:p>
          <a:p>
            <a:r>
              <a:rPr lang="en-GB" sz="1200" b="0" i="0" u="none" strike="noStrike" dirty="0">
                <a:solidFill>
                  <a:srgbClr val="000000"/>
                </a:solidFill>
                <a:effectLst/>
                <a:latin typeface="Arial" panose="020B0604020202020204" pitchFamily="34" charset="0"/>
              </a:rPr>
              <a:t>If the size of the vote list is not 6 the complete button is not enabled. To mitigate errors if the size of the vote list exceeds 6 the voter list is cleared giving the user a chance to vote again. </a:t>
            </a:r>
          </a:p>
          <a:p>
            <a:r>
              <a:rPr lang="en-GB" sz="1200" b="0" i="0" u="none" strike="noStrike" dirty="0">
                <a:solidFill>
                  <a:srgbClr val="000000"/>
                </a:solidFill>
                <a:effectLst/>
                <a:latin typeface="Arial" panose="020B0604020202020204" pitchFamily="34" charset="0"/>
              </a:rPr>
              <a:t>First the </a:t>
            </a:r>
            <a:r>
              <a:rPr lang="en-GB" sz="1200" b="0" i="0" u="none" strike="noStrike" dirty="0" err="1">
                <a:solidFill>
                  <a:srgbClr val="000000"/>
                </a:solidFill>
                <a:effectLst/>
                <a:latin typeface="Arial" panose="020B0604020202020204" pitchFamily="34" charset="0"/>
              </a:rPr>
              <a:t>checkVote</a:t>
            </a:r>
            <a:r>
              <a:rPr lang="en-GB" sz="1200" b="0" i="0" u="none" strike="noStrike" dirty="0">
                <a:solidFill>
                  <a:srgbClr val="000000"/>
                </a:solidFill>
                <a:effectLst/>
                <a:latin typeface="Arial" panose="020B0604020202020204" pitchFamily="34" charset="0"/>
              </a:rPr>
              <a:t> method from the database helper class is used to check if the user has already voted on the poll. If they have an error message will be toasted otherwise using the </a:t>
            </a:r>
            <a:r>
              <a:rPr lang="en-GB" sz="1200" b="0" i="0" u="none" strike="noStrike" dirty="0" err="1">
                <a:solidFill>
                  <a:srgbClr val="000000"/>
                </a:solidFill>
                <a:effectLst/>
                <a:latin typeface="Arial" panose="020B0604020202020204" pitchFamily="34" charset="0"/>
              </a:rPr>
              <a:t>completeVote</a:t>
            </a:r>
            <a:r>
              <a:rPr lang="en-GB" sz="1200" b="0" i="0" u="none" strike="noStrike" dirty="0">
                <a:solidFill>
                  <a:srgbClr val="000000"/>
                </a:solidFill>
                <a:effectLst/>
                <a:latin typeface="Arial" panose="020B0604020202020204" pitchFamily="34" charset="0"/>
              </a:rPr>
              <a:t> method from the database helper class a poll vote is generated and saved into the database. </a:t>
            </a:r>
            <a:endParaRPr lang="en-GB" sz="2000" dirty="0"/>
          </a:p>
        </p:txBody>
      </p:sp>
      <p:pic>
        <p:nvPicPr>
          <p:cNvPr id="5" name="Picture 4">
            <a:extLst>
              <a:ext uri="{FF2B5EF4-FFF2-40B4-BE49-F238E27FC236}">
                <a16:creationId xmlns:a16="http://schemas.microsoft.com/office/drawing/2014/main" id="{26FD3019-6DC5-4F55-9028-274C10E542BA}"/>
              </a:ext>
            </a:extLst>
          </p:cNvPr>
          <p:cNvPicPr>
            <a:picLocks noChangeAspect="1"/>
          </p:cNvPicPr>
          <p:nvPr/>
        </p:nvPicPr>
        <p:blipFill>
          <a:blip r:embed="rId2"/>
          <a:stretch>
            <a:fillRect/>
          </a:stretch>
        </p:blipFill>
        <p:spPr>
          <a:xfrm>
            <a:off x="131960" y="1926834"/>
            <a:ext cx="3359092" cy="4148920"/>
          </a:xfrm>
          <a:prstGeom prst="rect">
            <a:avLst/>
          </a:prstGeom>
        </p:spPr>
      </p:pic>
      <p:pic>
        <p:nvPicPr>
          <p:cNvPr id="7" name="Picture 6">
            <a:extLst>
              <a:ext uri="{FF2B5EF4-FFF2-40B4-BE49-F238E27FC236}">
                <a16:creationId xmlns:a16="http://schemas.microsoft.com/office/drawing/2014/main" id="{F0B514F8-6BAB-4243-AA55-D70D6A7F9305}"/>
              </a:ext>
            </a:extLst>
          </p:cNvPr>
          <p:cNvPicPr>
            <a:picLocks noChangeAspect="1"/>
          </p:cNvPicPr>
          <p:nvPr/>
        </p:nvPicPr>
        <p:blipFill>
          <a:blip r:embed="rId3"/>
          <a:stretch>
            <a:fillRect/>
          </a:stretch>
        </p:blipFill>
        <p:spPr>
          <a:xfrm>
            <a:off x="3503743" y="1690688"/>
            <a:ext cx="2592257" cy="2754504"/>
          </a:xfrm>
          <a:prstGeom prst="rect">
            <a:avLst/>
          </a:prstGeom>
        </p:spPr>
      </p:pic>
      <p:graphicFrame>
        <p:nvGraphicFramePr>
          <p:cNvPr id="9" name="Table 8">
            <a:extLst>
              <a:ext uri="{FF2B5EF4-FFF2-40B4-BE49-F238E27FC236}">
                <a16:creationId xmlns:a16="http://schemas.microsoft.com/office/drawing/2014/main" id="{B9DC8294-3EC7-475C-8419-5A49C06B499B}"/>
              </a:ext>
            </a:extLst>
          </p:cNvPr>
          <p:cNvGraphicFramePr>
            <a:graphicFrameLocks noGrp="1"/>
          </p:cNvGraphicFramePr>
          <p:nvPr>
            <p:extLst>
              <p:ext uri="{D42A27DB-BD31-4B8C-83A1-F6EECF244321}">
                <p14:modId xmlns:p14="http://schemas.microsoft.com/office/powerpoint/2010/main" val="1194560880"/>
              </p:ext>
            </p:extLst>
          </p:nvPr>
        </p:nvGraphicFramePr>
        <p:xfrm>
          <a:off x="3778454" y="4610291"/>
          <a:ext cx="3396144" cy="1882584"/>
        </p:xfrm>
        <a:graphic>
          <a:graphicData uri="http://schemas.openxmlformats.org/drawingml/2006/table">
            <a:tbl>
              <a:tblPr/>
              <a:tblGrid>
                <a:gridCol w="1761688">
                  <a:extLst>
                    <a:ext uri="{9D8B030D-6E8A-4147-A177-3AD203B41FA5}">
                      <a16:colId xmlns:a16="http://schemas.microsoft.com/office/drawing/2014/main" val="1081134351"/>
                    </a:ext>
                  </a:extLst>
                </a:gridCol>
                <a:gridCol w="1634456">
                  <a:extLst>
                    <a:ext uri="{9D8B030D-6E8A-4147-A177-3AD203B41FA5}">
                      <a16:colId xmlns:a16="http://schemas.microsoft.com/office/drawing/2014/main" val="2108106894"/>
                    </a:ext>
                  </a:extLst>
                </a:gridCol>
              </a:tblGrid>
              <a:tr h="385894">
                <a:tc>
                  <a:txBody>
                    <a:bodyPr/>
                    <a:lstStyle/>
                    <a:p>
                      <a:r>
                        <a:rPr lang="en-GB" dirty="0"/>
                        <a:t>Vote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t>Int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4582627"/>
                  </a:ext>
                </a:extLst>
              </a:tr>
              <a:tr h="299338">
                <a:tc>
                  <a:txBody>
                    <a:bodyPr/>
                    <a:lstStyle/>
                    <a:p>
                      <a:r>
                        <a:rPr lang="en-GB" sz="1100" kern="1200" dirty="0">
                          <a:solidFill>
                            <a:schemeClr val="tx1"/>
                          </a:solidFill>
                          <a:effectLst/>
                          <a:latin typeface="+mn-lt"/>
                          <a:ea typeface="+mn-ea"/>
                          <a:cs typeface="+mn-cs"/>
                        </a:rPr>
                        <a:t>Strongly 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4914995"/>
                  </a:ext>
                </a:extLst>
              </a:tr>
              <a:tr h="299338">
                <a:tc>
                  <a:txBody>
                    <a:bodyPr/>
                    <a:lstStyle/>
                    <a:p>
                      <a:r>
                        <a:rPr lang="en-GB" sz="1100" kern="1200" dirty="0">
                          <a:solidFill>
                            <a:schemeClr val="tx1"/>
                          </a:solidFill>
                          <a:effectLst/>
                          <a:latin typeface="+mn-lt"/>
                          <a:ea typeface="+mn-ea"/>
                          <a:cs typeface="+mn-cs"/>
                        </a:rPr>
                        <a:t>Somewhat 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2311781"/>
                  </a:ext>
                </a:extLst>
              </a:tr>
              <a:tr h="299338">
                <a:tc>
                  <a:txBody>
                    <a:bodyPr/>
                    <a:lstStyle/>
                    <a:p>
                      <a:r>
                        <a:rPr lang="en-GB" sz="1100" kern="1200" dirty="0">
                          <a:solidFill>
                            <a:schemeClr val="tx1"/>
                          </a:solidFill>
                          <a:effectLst/>
                          <a:latin typeface="+mn-lt"/>
                          <a:ea typeface="+mn-ea"/>
                          <a:cs typeface="+mn-cs"/>
                        </a:rPr>
                        <a:t>Do Not Know</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43715"/>
                  </a:ext>
                </a:extLst>
              </a:tr>
              <a:tr h="299338">
                <a:tc>
                  <a:txBody>
                    <a:bodyPr/>
                    <a:lstStyle/>
                    <a:p>
                      <a:r>
                        <a:rPr lang="en-GB" sz="1100" kern="1200" dirty="0">
                          <a:solidFill>
                            <a:schemeClr val="tx1"/>
                          </a:solidFill>
                          <a:effectLst/>
                          <a:latin typeface="+mn-lt"/>
                          <a:ea typeface="+mn-ea"/>
                          <a:cs typeface="+mn-cs"/>
                        </a:rPr>
                        <a:t>Somewhat Disagree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5402891"/>
                  </a:ext>
                </a:extLst>
              </a:tr>
              <a:tr h="299338">
                <a:tc>
                  <a:txBody>
                    <a:bodyPr/>
                    <a:lstStyle/>
                    <a:p>
                      <a:r>
                        <a:rPr lang="en-GB" sz="1100" kern="1200" dirty="0">
                          <a:solidFill>
                            <a:schemeClr val="tx1"/>
                          </a:solidFill>
                          <a:effectLst/>
                          <a:latin typeface="+mn-lt"/>
                          <a:ea typeface="+mn-ea"/>
                          <a:cs typeface="+mn-cs"/>
                        </a:rPr>
                        <a:t>Strongly Disagree</a:t>
                      </a:r>
                      <a:endParaRPr lang="en-GB"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6201068"/>
                  </a:ext>
                </a:extLst>
              </a:tr>
            </a:tbl>
          </a:graphicData>
        </a:graphic>
      </p:graphicFrame>
      <p:pic>
        <p:nvPicPr>
          <p:cNvPr id="11" name="Picture 10">
            <a:extLst>
              <a:ext uri="{FF2B5EF4-FFF2-40B4-BE49-F238E27FC236}">
                <a16:creationId xmlns:a16="http://schemas.microsoft.com/office/drawing/2014/main" id="{12AE9CE4-00D2-42BB-8874-F5E96936888B}"/>
              </a:ext>
            </a:extLst>
          </p:cNvPr>
          <p:cNvPicPr>
            <a:picLocks noChangeAspect="1"/>
          </p:cNvPicPr>
          <p:nvPr/>
        </p:nvPicPr>
        <p:blipFill>
          <a:blip r:embed="rId4"/>
          <a:stretch>
            <a:fillRect/>
          </a:stretch>
        </p:blipFill>
        <p:spPr>
          <a:xfrm>
            <a:off x="6156595" y="1189470"/>
            <a:ext cx="4231474" cy="2239530"/>
          </a:xfrm>
          <a:prstGeom prst="rect">
            <a:avLst/>
          </a:prstGeom>
        </p:spPr>
      </p:pic>
    </p:spTree>
    <p:extLst>
      <p:ext uri="{BB962C8B-B14F-4D97-AF65-F5344CB8AC3E}">
        <p14:creationId xmlns:p14="http://schemas.microsoft.com/office/powerpoint/2010/main" val="2632588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838200" y="87488"/>
            <a:ext cx="10515600" cy="1325563"/>
          </a:xfrm>
        </p:spPr>
        <p:txBody>
          <a:bodyPr/>
          <a:lstStyle/>
          <a:p>
            <a:pPr algn="ctr"/>
            <a:r>
              <a:rPr lang="en-GB" b="1" dirty="0">
                <a:latin typeface="+mn-lt"/>
              </a:rPr>
              <a:t>Saving a poll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3154261" y="1393671"/>
            <a:ext cx="3161531" cy="4351338"/>
          </a:xfrm>
        </p:spPr>
        <p:txBody>
          <a:bodyPr>
            <a:normAutofit fontScale="92500" lnSpcReduction="20000"/>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Once a user has answered all the questions but does not want to complete the poll they can press this save poll button. A user can also press this save poll button even if they don't answer any of the questions. If the poll is saved successfully a message will be toasted to the user and the user can find all their saved polls on the favourites screen by pressing this favourites button next to the stats button. If the user wants to they can clear their favourites which deletes the save polls from the database and thus the application to. </a:t>
            </a:r>
            <a:endParaRPr lang="en-GB" b="0" dirty="0">
              <a:effectLst/>
            </a:endParaRPr>
          </a:p>
        </p:txBody>
      </p:sp>
      <p:pic>
        <p:nvPicPr>
          <p:cNvPr id="5" name="Picture 4">
            <a:extLst>
              <a:ext uri="{FF2B5EF4-FFF2-40B4-BE49-F238E27FC236}">
                <a16:creationId xmlns:a16="http://schemas.microsoft.com/office/drawing/2014/main" id="{B2535AD6-18E3-43FB-8349-E36D282C1037}"/>
              </a:ext>
            </a:extLst>
          </p:cNvPr>
          <p:cNvPicPr>
            <a:picLocks noChangeAspect="1"/>
          </p:cNvPicPr>
          <p:nvPr/>
        </p:nvPicPr>
        <p:blipFill>
          <a:blip r:embed="rId2"/>
          <a:stretch>
            <a:fillRect/>
          </a:stretch>
        </p:blipFill>
        <p:spPr>
          <a:xfrm>
            <a:off x="257779" y="1178158"/>
            <a:ext cx="2511141" cy="5444949"/>
          </a:xfrm>
          <a:prstGeom prst="rect">
            <a:avLst/>
          </a:prstGeom>
        </p:spPr>
      </p:pic>
      <p:pic>
        <p:nvPicPr>
          <p:cNvPr id="7" name="Picture 6">
            <a:extLst>
              <a:ext uri="{FF2B5EF4-FFF2-40B4-BE49-F238E27FC236}">
                <a16:creationId xmlns:a16="http://schemas.microsoft.com/office/drawing/2014/main" id="{92698DA4-68BE-434E-9E7E-B2BCF8ED7EA1}"/>
              </a:ext>
            </a:extLst>
          </p:cNvPr>
          <p:cNvPicPr>
            <a:picLocks noChangeAspect="1"/>
          </p:cNvPicPr>
          <p:nvPr/>
        </p:nvPicPr>
        <p:blipFill>
          <a:blip r:embed="rId3"/>
          <a:stretch>
            <a:fillRect/>
          </a:stretch>
        </p:blipFill>
        <p:spPr>
          <a:xfrm>
            <a:off x="6718096" y="2457974"/>
            <a:ext cx="2523628" cy="2517090"/>
          </a:xfrm>
          <a:prstGeom prst="rect">
            <a:avLst/>
          </a:prstGeom>
        </p:spPr>
      </p:pic>
      <p:pic>
        <p:nvPicPr>
          <p:cNvPr id="9" name="Picture 8">
            <a:extLst>
              <a:ext uri="{FF2B5EF4-FFF2-40B4-BE49-F238E27FC236}">
                <a16:creationId xmlns:a16="http://schemas.microsoft.com/office/drawing/2014/main" id="{4630D5D3-6FB7-4A74-BCE4-18EA770DFD1D}"/>
              </a:ext>
            </a:extLst>
          </p:cNvPr>
          <p:cNvPicPr>
            <a:picLocks noChangeAspect="1"/>
          </p:cNvPicPr>
          <p:nvPr/>
        </p:nvPicPr>
        <p:blipFill>
          <a:blip r:embed="rId4"/>
          <a:stretch>
            <a:fillRect/>
          </a:stretch>
        </p:blipFill>
        <p:spPr>
          <a:xfrm>
            <a:off x="9348786" y="856556"/>
            <a:ext cx="2548288" cy="5444949"/>
          </a:xfrm>
          <a:prstGeom prst="rect">
            <a:avLst/>
          </a:prstGeom>
        </p:spPr>
      </p:pic>
      <p:sp>
        <p:nvSpPr>
          <p:cNvPr id="10" name="Oval 9">
            <a:extLst>
              <a:ext uri="{FF2B5EF4-FFF2-40B4-BE49-F238E27FC236}">
                <a16:creationId xmlns:a16="http://schemas.microsoft.com/office/drawing/2014/main" id="{B2AC3D2D-2293-41B3-A3B3-3D1C5B31AE04}"/>
              </a:ext>
            </a:extLst>
          </p:cNvPr>
          <p:cNvSpPr/>
          <p:nvPr/>
        </p:nvSpPr>
        <p:spPr>
          <a:xfrm>
            <a:off x="1994615" y="4907952"/>
            <a:ext cx="650305" cy="519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E0FABA5A-0195-410A-9E33-6B0670444E4C}"/>
              </a:ext>
            </a:extLst>
          </p:cNvPr>
          <p:cNvSpPr/>
          <p:nvPr/>
        </p:nvSpPr>
        <p:spPr>
          <a:xfrm>
            <a:off x="3154261" y="6090407"/>
            <a:ext cx="5536733" cy="43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02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p:txBody>
          <a:bodyPr/>
          <a:lstStyle/>
          <a:p>
            <a:pPr algn="ctr"/>
            <a:r>
              <a:rPr lang="en-GB" b="1" dirty="0">
                <a:latin typeface="+mn-lt"/>
              </a:rPr>
              <a:t>Saving a poll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8196043" y="1758513"/>
            <a:ext cx="3359092" cy="4351338"/>
          </a:xfrm>
        </p:spPr>
        <p:txBody>
          <a:bodyPr>
            <a:normAutofit fontScale="92500" lnSpcReduction="20000"/>
          </a:bodyPr>
          <a:lstStyle/>
          <a:p>
            <a:r>
              <a:rPr lang="en-GB" sz="1800" b="0" i="0" u="none" strike="noStrike" dirty="0">
                <a:solidFill>
                  <a:srgbClr val="000000"/>
                </a:solidFill>
                <a:effectLst/>
                <a:latin typeface="Arial" panose="020B0604020202020204" pitchFamily="34" charset="0"/>
              </a:rPr>
              <a:t>First the vote list is checked to see if the size is equal to 6 if it's not equal to 6 the poll will be saved but not marked as complete. if a poll is saved but not marked as complete it will not show up on the completed section of the stats screen. However, if the voter list is equal to 6 meaning each question has been answered by the user their poll is saved and mark as complete which later on will appear in the completed section of the stats screen.</a:t>
            </a:r>
          </a:p>
          <a:p>
            <a:r>
              <a:rPr lang="en-GB" sz="1800" b="0" i="0" u="none" strike="noStrike" dirty="0">
                <a:solidFill>
                  <a:srgbClr val="000000"/>
                </a:solidFill>
                <a:effectLst/>
                <a:latin typeface="Arial" panose="020B0604020202020204" pitchFamily="34" charset="0"/>
              </a:rPr>
              <a:t>The </a:t>
            </a:r>
            <a:r>
              <a:rPr lang="en-GB" sz="1800" b="0" i="0" u="none" strike="noStrike" dirty="0" err="1">
                <a:solidFill>
                  <a:srgbClr val="000000"/>
                </a:solidFill>
                <a:effectLst/>
                <a:latin typeface="Arial" panose="020B0604020202020204" pitchFamily="34" charset="0"/>
              </a:rPr>
              <a:t>savePoll</a:t>
            </a:r>
            <a:r>
              <a:rPr lang="en-GB" sz="1800" b="0" i="0" u="none" strike="noStrike" dirty="0">
                <a:solidFill>
                  <a:srgbClr val="000000"/>
                </a:solidFill>
                <a:effectLst/>
                <a:latin typeface="Arial" panose="020B0604020202020204" pitchFamily="34" charset="0"/>
              </a:rPr>
              <a:t> method from the database helper class is used to save that specific poll into the saved polls table. </a:t>
            </a:r>
            <a:endParaRPr lang="en-GB" dirty="0"/>
          </a:p>
        </p:txBody>
      </p:sp>
      <p:pic>
        <p:nvPicPr>
          <p:cNvPr id="5" name="Picture 4">
            <a:extLst>
              <a:ext uri="{FF2B5EF4-FFF2-40B4-BE49-F238E27FC236}">
                <a16:creationId xmlns:a16="http://schemas.microsoft.com/office/drawing/2014/main" id="{3712AA55-76E9-4FBE-9F31-CDD6B2DF2E1D}"/>
              </a:ext>
            </a:extLst>
          </p:cNvPr>
          <p:cNvPicPr>
            <a:picLocks noChangeAspect="1"/>
          </p:cNvPicPr>
          <p:nvPr/>
        </p:nvPicPr>
        <p:blipFill>
          <a:blip r:embed="rId2"/>
          <a:stretch>
            <a:fillRect/>
          </a:stretch>
        </p:blipFill>
        <p:spPr>
          <a:xfrm>
            <a:off x="87928" y="1456509"/>
            <a:ext cx="4298655" cy="5242100"/>
          </a:xfrm>
          <a:prstGeom prst="rect">
            <a:avLst/>
          </a:prstGeom>
        </p:spPr>
      </p:pic>
      <p:pic>
        <p:nvPicPr>
          <p:cNvPr id="7" name="Picture 6">
            <a:extLst>
              <a:ext uri="{FF2B5EF4-FFF2-40B4-BE49-F238E27FC236}">
                <a16:creationId xmlns:a16="http://schemas.microsoft.com/office/drawing/2014/main" id="{F2C648FB-11F2-41AC-9EBC-CF35E5BE64E6}"/>
              </a:ext>
            </a:extLst>
          </p:cNvPr>
          <p:cNvPicPr>
            <a:picLocks noChangeAspect="1"/>
          </p:cNvPicPr>
          <p:nvPr/>
        </p:nvPicPr>
        <p:blipFill>
          <a:blip r:embed="rId3"/>
          <a:stretch>
            <a:fillRect/>
          </a:stretch>
        </p:blipFill>
        <p:spPr>
          <a:xfrm>
            <a:off x="4364804" y="2342538"/>
            <a:ext cx="3853018" cy="2172923"/>
          </a:xfrm>
          <a:prstGeom prst="rect">
            <a:avLst/>
          </a:prstGeom>
        </p:spPr>
      </p:pic>
    </p:spTree>
    <p:extLst>
      <p:ext uri="{BB962C8B-B14F-4D97-AF65-F5344CB8AC3E}">
        <p14:creationId xmlns:p14="http://schemas.microsoft.com/office/powerpoint/2010/main" val="2486509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695587" y="68108"/>
            <a:ext cx="10515600" cy="1325563"/>
          </a:xfrm>
        </p:spPr>
        <p:txBody>
          <a:bodyPr/>
          <a:lstStyle/>
          <a:p>
            <a:pPr algn="ctr"/>
            <a:r>
              <a:rPr lang="en-GB" b="1" dirty="0">
                <a:latin typeface="+mn-lt"/>
              </a:rPr>
              <a:t>View poll results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2896528" y="1591414"/>
            <a:ext cx="2646028" cy="5094612"/>
          </a:xfrm>
        </p:spPr>
        <p:txBody>
          <a:bodyPr>
            <a:noAutofit/>
          </a:bodyPr>
          <a:lstStyle/>
          <a:p>
            <a:r>
              <a:rPr lang="en-GB" sz="1500" b="0" i="0" u="none" strike="noStrike" dirty="0">
                <a:solidFill>
                  <a:srgbClr val="000000"/>
                </a:solidFill>
                <a:effectLst/>
                <a:latin typeface="Arial" panose="020B0604020202020204" pitchFamily="34" charset="0"/>
              </a:rPr>
              <a:t>Once a user has completed a poll and pressed the complete button and an overall vote for that specific poll has been generated, that poll is saved into the results table. When a user goes to their profile section and presses the voting history button a list of all the entries in the results table for the current user ID is shown. As can be seen on the right screenshots that specific fragment is inside of a </a:t>
            </a:r>
            <a:r>
              <a:rPr lang="en-GB" sz="1500" b="0" i="0" u="none" strike="noStrike" dirty="0" err="1">
                <a:solidFill>
                  <a:srgbClr val="000000"/>
                </a:solidFill>
                <a:effectLst/>
                <a:latin typeface="Arial" panose="020B0604020202020204" pitchFamily="34" charset="0"/>
              </a:rPr>
              <a:t>scrollview</a:t>
            </a:r>
            <a:r>
              <a:rPr lang="en-GB" sz="1500" b="0" i="0" u="none" strike="noStrike" dirty="0">
                <a:solidFill>
                  <a:srgbClr val="000000"/>
                </a:solidFill>
                <a:effectLst/>
                <a:latin typeface="Arial" panose="020B0604020202020204" pitchFamily="34" charset="0"/>
              </a:rPr>
              <a:t> allowing a user to view each topic separately.</a:t>
            </a:r>
          </a:p>
          <a:p>
            <a:r>
              <a:rPr lang="en-GB" sz="1500" b="0" i="0" u="none" strike="noStrike" dirty="0">
                <a:solidFill>
                  <a:srgbClr val="000000"/>
                </a:solidFill>
                <a:effectLst/>
                <a:latin typeface="Arial" panose="020B0604020202020204" pitchFamily="34" charset="0"/>
              </a:rPr>
              <a:t>A user can also view the result of polls about their main interest topic by going to the stats screen.  </a:t>
            </a:r>
            <a:endParaRPr lang="en-GB" sz="1500" dirty="0"/>
          </a:p>
        </p:txBody>
      </p:sp>
      <p:pic>
        <p:nvPicPr>
          <p:cNvPr id="6" name="Picture 5">
            <a:extLst>
              <a:ext uri="{FF2B5EF4-FFF2-40B4-BE49-F238E27FC236}">
                <a16:creationId xmlns:a16="http://schemas.microsoft.com/office/drawing/2014/main" id="{14760061-746E-4416-8A95-5B5E905CE7EE}"/>
              </a:ext>
            </a:extLst>
          </p:cNvPr>
          <p:cNvPicPr>
            <a:picLocks noChangeAspect="1"/>
          </p:cNvPicPr>
          <p:nvPr/>
        </p:nvPicPr>
        <p:blipFill>
          <a:blip r:embed="rId2"/>
          <a:stretch>
            <a:fillRect/>
          </a:stretch>
        </p:blipFill>
        <p:spPr>
          <a:xfrm>
            <a:off x="389688" y="1713429"/>
            <a:ext cx="2134495" cy="4212685"/>
          </a:xfrm>
          <a:prstGeom prst="rect">
            <a:avLst/>
          </a:prstGeom>
        </p:spPr>
      </p:pic>
      <p:pic>
        <p:nvPicPr>
          <p:cNvPr id="10" name="Picture 9">
            <a:extLst>
              <a:ext uri="{FF2B5EF4-FFF2-40B4-BE49-F238E27FC236}">
                <a16:creationId xmlns:a16="http://schemas.microsoft.com/office/drawing/2014/main" id="{1332EE48-0280-437E-AF93-18F265664409}"/>
              </a:ext>
            </a:extLst>
          </p:cNvPr>
          <p:cNvPicPr>
            <a:picLocks noChangeAspect="1"/>
          </p:cNvPicPr>
          <p:nvPr/>
        </p:nvPicPr>
        <p:blipFill>
          <a:blip r:embed="rId3"/>
          <a:stretch>
            <a:fillRect/>
          </a:stretch>
        </p:blipFill>
        <p:spPr>
          <a:xfrm>
            <a:off x="8064462" y="1644102"/>
            <a:ext cx="1863697" cy="3960358"/>
          </a:xfrm>
          <a:prstGeom prst="rect">
            <a:avLst/>
          </a:prstGeom>
        </p:spPr>
      </p:pic>
      <p:pic>
        <p:nvPicPr>
          <p:cNvPr id="14" name="Picture 13">
            <a:extLst>
              <a:ext uri="{FF2B5EF4-FFF2-40B4-BE49-F238E27FC236}">
                <a16:creationId xmlns:a16="http://schemas.microsoft.com/office/drawing/2014/main" id="{F3B8B7A9-562A-45A9-B4A3-40A508FCCC93}"/>
              </a:ext>
            </a:extLst>
          </p:cNvPr>
          <p:cNvPicPr>
            <a:picLocks noChangeAspect="1"/>
          </p:cNvPicPr>
          <p:nvPr/>
        </p:nvPicPr>
        <p:blipFill>
          <a:blip r:embed="rId4"/>
          <a:stretch>
            <a:fillRect/>
          </a:stretch>
        </p:blipFill>
        <p:spPr>
          <a:xfrm>
            <a:off x="5731367" y="1835514"/>
            <a:ext cx="1736941" cy="3611461"/>
          </a:xfrm>
          <a:prstGeom prst="rect">
            <a:avLst/>
          </a:prstGeom>
        </p:spPr>
      </p:pic>
      <p:pic>
        <p:nvPicPr>
          <p:cNvPr id="16" name="Picture 15">
            <a:extLst>
              <a:ext uri="{FF2B5EF4-FFF2-40B4-BE49-F238E27FC236}">
                <a16:creationId xmlns:a16="http://schemas.microsoft.com/office/drawing/2014/main" id="{5D35554D-E385-4EB6-95C8-951D111446ED}"/>
              </a:ext>
            </a:extLst>
          </p:cNvPr>
          <p:cNvPicPr>
            <a:picLocks noChangeAspect="1"/>
          </p:cNvPicPr>
          <p:nvPr/>
        </p:nvPicPr>
        <p:blipFill>
          <a:blip r:embed="rId5"/>
          <a:stretch>
            <a:fillRect/>
          </a:stretch>
        </p:blipFill>
        <p:spPr>
          <a:xfrm>
            <a:off x="10045820" y="1678030"/>
            <a:ext cx="1863697" cy="3926430"/>
          </a:xfrm>
          <a:prstGeom prst="rect">
            <a:avLst/>
          </a:prstGeom>
        </p:spPr>
      </p:pic>
      <p:sp>
        <p:nvSpPr>
          <p:cNvPr id="17" name="Oval 16">
            <a:extLst>
              <a:ext uri="{FF2B5EF4-FFF2-40B4-BE49-F238E27FC236}">
                <a16:creationId xmlns:a16="http://schemas.microsoft.com/office/drawing/2014/main" id="{6400912E-F3AB-42EC-8D2A-CCBCB5FE8F7E}"/>
              </a:ext>
            </a:extLst>
          </p:cNvPr>
          <p:cNvSpPr/>
          <p:nvPr/>
        </p:nvSpPr>
        <p:spPr>
          <a:xfrm>
            <a:off x="5840633" y="3429000"/>
            <a:ext cx="1518408" cy="5536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6750F296-3970-41D0-88C9-43DC18F081CA}"/>
              </a:ext>
            </a:extLst>
          </p:cNvPr>
          <p:cNvSpPr/>
          <p:nvPr/>
        </p:nvSpPr>
        <p:spPr>
          <a:xfrm>
            <a:off x="7230889" y="2940279"/>
            <a:ext cx="981933" cy="488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U-Turn 18">
            <a:extLst>
              <a:ext uri="{FF2B5EF4-FFF2-40B4-BE49-F238E27FC236}">
                <a16:creationId xmlns:a16="http://schemas.microsoft.com/office/drawing/2014/main" id="{60E15BBA-8B83-42AB-900A-6D909E8BE081}"/>
              </a:ext>
            </a:extLst>
          </p:cNvPr>
          <p:cNvSpPr/>
          <p:nvPr/>
        </p:nvSpPr>
        <p:spPr>
          <a:xfrm rot="10800000" flipH="1">
            <a:off x="9295472" y="5527719"/>
            <a:ext cx="1252281" cy="935001"/>
          </a:xfrm>
          <a:prstGeom prst="uturnArrow">
            <a:avLst>
              <a:gd name="adj1" fmla="val 25000"/>
              <a:gd name="adj2" fmla="val 25000"/>
              <a:gd name="adj3" fmla="val 25000"/>
              <a:gd name="adj4" fmla="val 43750"/>
              <a:gd name="adj5" fmla="val 902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56781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p:txBody>
          <a:bodyPr/>
          <a:lstStyle/>
          <a:p>
            <a:pPr algn="ctr"/>
            <a:r>
              <a:rPr lang="en-GB" b="1" dirty="0">
                <a:latin typeface="+mn-lt"/>
              </a:rPr>
              <a:t>View poll results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6255168" y="1490679"/>
            <a:ext cx="5750269" cy="3049680"/>
          </a:xfrm>
        </p:spPr>
        <p:txBody>
          <a:bodyPr>
            <a:no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cs typeface="Arial" panose="020B0604020202020204" pitchFamily="34" charset="0"/>
              </a:rPr>
              <a:t>First by using the </a:t>
            </a:r>
            <a:r>
              <a:rPr lang="en-GB" sz="1800" b="0" i="0" u="none" strike="noStrike" dirty="0" err="1">
                <a:solidFill>
                  <a:srgbClr val="000000"/>
                </a:solidFill>
                <a:effectLst/>
                <a:latin typeface="Arial" panose="020B0604020202020204" pitchFamily="34" charset="0"/>
                <a:cs typeface="Arial" panose="020B0604020202020204" pitchFamily="34" charset="0"/>
              </a:rPr>
              <a:t>findInterest</a:t>
            </a:r>
            <a:r>
              <a:rPr lang="en-GB" sz="1800" b="0" i="0" u="none" strike="noStrike" dirty="0">
                <a:solidFill>
                  <a:srgbClr val="000000"/>
                </a:solidFill>
                <a:effectLst/>
                <a:latin typeface="Arial" panose="020B0604020202020204" pitchFamily="34" charset="0"/>
                <a:cs typeface="Arial" panose="020B0604020202020204" pitchFamily="34" charset="0"/>
              </a:rPr>
              <a:t> method from the database helper class the current user’s main interest topic is retrieved from the database. Then the </a:t>
            </a:r>
            <a:r>
              <a:rPr lang="en-GB" sz="1800" b="0" i="0" u="none" strike="noStrike" dirty="0" err="1">
                <a:solidFill>
                  <a:srgbClr val="000000"/>
                </a:solidFill>
                <a:effectLst/>
                <a:latin typeface="Arial" panose="020B0604020202020204" pitchFamily="34" charset="0"/>
                <a:cs typeface="Arial" panose="020B0604020202020204" pitchFamily="34" charset="0"/>
              </a:rPr>
              <a:t>getResultsPollInterest</a:t>
            </a:r>
            <a:r>
              <a:rPr lang="en-GB" sz="1800" b="0" i="0" u="none" strike="noStrike" dirty="0">
                <a:solidFill>
                  <a:srgbClr val="000000"/>
                </a:solidFill>
                <a:effectLst/>
                <a:latin typeface="Arial" panose="020B0604020202020204" pitchFamily="34" charset="0"/>
                <a:cs typeface="Arial" panose="020B0604020202020204" pitchFamily="34" charset="0"/>
              </a:rPr>
              <a:t> method from the database helper class is used to retrieve results from the results table for only the current user and their main interest topic. That data is then inserted into a list object using the results model class. That list of objects is then used inside of a custom list adaptor. </a:t>
            </a:r>
            <a:endParaRPr lang="en-GB" sz="1800" b="0" dirty="0">
              <a:effectLst/>
              <a:latin typeface="Arial" panose="020B0604020202020204" pitchFamily="34" charset="0"/>
              <a:cs typeface="Arial" panose="020B0604020202020204" pitchFamily="34" charset="0"/>
            </a:endParaRPr>
          </a:p>
          <a:p>
            <a:pPr rtl="0">
              <a:spcBef>
                <a:spcPts val="0"/>
              </a:spcBef>
              <a:spcAft>
                <a:spcPts val="0"/>
              </a:spcAft>
            </a:pPr>
            <a:endParaRPr lang="en-GB" sz="18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GB" sz="1800" b="0" i="0" u="none" strike="noStrike" dirty="0">
                <a:solidFill>
                  <a:srgbClr val="000000"/>
                </a:solidFill>
                <a:effectLst/>
                <a:latin typeface="Arial" panose="020B0604020202020204" pitchFamily="34" charset="0"/>
                <a:cs typeface="Arial" panose="020B0604020202020204" pitchFamily="34" charset="0"/>
              </a:rPr>
              <a:t>I made  a custom list adaptor to allow me to remove specific information from the objects in a recurring fashion. </a:t>
            </a:r>
            <a:endParaRPr lang="en-GB" sz="1800" b="0" dirty="0">
              <a:effectLst/>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DEB27FE-6489-4DB3-BF63-426703221481}"/>
              </a:ext>
            </a:extLst>
          </p:cNvPr>
          <p:cNvPicPr>
            <a:picLocks noChangeAspect="1"/>
          </p:cNvPicPr>
          <p:nvPr/>
        </p:nvPicPr>
        <p:blipFill>
          <a:blip r:embed="rId2"/>
          <a:stretch>
            <a:fillRect/>
          </a:stretch>
        </p:blipFill>
        <p:spPr>
          <a:xfrm>
            <a:off x="186562" y="1825625"/>
            <a:ext cx="3182202" cy="3711822"/>
          </a:xfrm>
          <a:prstGeom prst="rect">
            <a:avLst/>
          </a:prstGeom>
        </p:spPr>
      </p:pic>
      <p:pic>
        <p:nvPicPr>
          <p:cNvPr id="7" name="Picture 6">
            <a:extLst>
              <a:ext uri="{FF2B5EF4-FFF2-40B4-BE49-F238E27FC236}">
                <a16:creationId xmlns:a16="http://schemas.microsoft.com/office/drawing/2014/main" id="{341887F7-1F6C-430B-9968-D5B14442C723}"/>
              </a:ext>
            </a:extLst>
          </p:cNvPr>
          <p:cNvPicPr>
            <a:picLocks noChangeAspect="1"/>
          </p:cNvPicPr>
          <p:nvPr/>
        </p:nvPicPr>
        <p:blipFill>
          <a:blip r:embed="rId3"/>
          <a:stretch>
            <a:fillRect/>
          </a:stretch>
        </p:blipFill>
        <p:spPr>
          <a:xfrm>
            <a:off x="3368764" y="1320553"/>
            <a:ext cx="2865992" cy="3880766"/>
          </a:xfrm>
          <a:prstGeom prst="rect">
            <a:avLst/>
          </a:prstGeom>
        </p:spPr>
      </p:pic>
      <p:pic>
        <p:nvPicPr>
          <p:cNvPr id="9" name="Picture 8">
            <a:extLst>
              <a:ext uri="{FF2B5EF4-FFF2-40B4-BE49-F238E27FC236}">
                <a16:creationId xmlns:a16="http://schemas.microsoft.com/office/drawing/2014/main" id="{8278ABE6-7A67-4CD0-B334-B68469AC44CA}"/>
              </a:ext>
            </a:extLst>
          </p:cNvPr>
          <p:cNvPicPr>
            <a:picLocks noChangeAspect="1"/>
          </p:cNvPicPr>
          <p:nvPr/>
        </p:nvPicPr>
        <p:blipFill>
          <a:blip r:embed="rId4"/>
          <a:stretch>
            <a:fillRect/>
          </a:stretch>
        </p:blipFill>
        <p:spPr>
          <a:xfrm>
            <a:off x="186562" y="5469766"/>
            <a:ext cx="1963735" cy="1203675"/>
          </a:xfrm>
          <a:prstGeom prst="rect">
            <a:avLst/>
          </a:prstGeom>
        </p:spPr>
      </p:pic>
      <p:pic>
        <p:nvPicPr>
          <p:cNvPr id="11" name="Picture 10">
            <a:extLst>
              <a:ext uri="{FF2B5EF4-FFF2-40B4-BE49-F238E27FC236}">
                <a16:creationId xmlns:a16="http://schemas.microsoft.com/office/drawing/2014/main" id="{6603FD14-4AFD-465B-A5D0-30D0CEC7E107}"/>
              </a:ext>
            </a:extLst>
          </p:cNvPr>
          <p:cNvPicPr>
            <a:picLocks noChangeAspect="1"/>
          </p:cNvPicPr>
          <p:nvPr/>
        </p:nvPicPr>
        <p:blipFill>
          <a:blip r:embed="rId5"/>
          <a:stretch>
            <a:fillRect/>
          </a:stretch>
        </p:blipFill>
        <p:spPr>
          <a:xfrm>
            <a:off x="3368764" y="5054168"/>
            <a:ext cx="2865992" cy="1725360"/>
          </a:xfrm>
          <a:prstGeom prst="rect">
            <a:avLst/>
          </a:prstGeom>
        </p:spPr>
      </p:pic>
      <p:pic>
        <p:nvPicPr>
          <p:cNvPr id="13" name="Picture 12">
            <a:extLst>
              <a:ext uri="{FF2B5EF4-FFF2-40B4-BE49-F238E27FC236}">
                <a16:creationId xmlns:a16="http://schemas.microsoft.com/office/drawing/2014/main" id="{5BA56680-2B94-43F6-BE78-31D28754C21D}"/>
              </a:ext>
            </a:extLst>
          </p:cNvPr>
          <p:cNvPicPr>
            <a:picLocks noChangeAspect="1"/>
          </p:cNvPicPr>
          <p:nvPr/>
        </p:nvPicPr>
        <p:blipFill>
          <a:blip r:embed="rId6"/>
          <a:stretch>
            <a:fillRect/>
          </a:stretch>
        </p:blipFill>
        <p:spPr>
          <a:xfrm>
            <a:off x="6255168" y="5691285"/>
            <a:ext cx="3500293" cy="1031434"/>
          </a:xfrm>
          <a:prstGeom prst="rect">
            <a:avLst/>
          </a:prstGeom>
        </p:spPr>
      </p:pic>
      <p:pic>
        <p:nvPicPr>
          <p:cNvPr id="17" name="Picture 16">
            <a:extLst>
              <a:ext uri="{FF2B5EF4-FFF2-40B4-BE49-F238E27FC236}">
                <a16:creationId xmlns:a16="http://schemas.microsoft.com/office/drawing/2014/main" id="{7D981800-1123-48E9-B907-743C46373BCA}"/>
              </a:ext>
            </a:extLst>
          </p:cNvPr>
          <p:cNvPicPr>
            <a:picLocks noChangeAspect="1"/>
          </p:cNvPicPr>
          <p:nvPr/>
        </p:nvPicPr>
        <p:blipFill>
          <a:blip r:embed="rId7"/>
          <a:stretch>
            <a:fillRect/>
          </a:stretch>
        </p:blipFill>
        <p:spPr>
          <a:xfrm>
            <a:off x="6255168" y="4732045"/>
            <a:ext cx="4412240" cy="1101648"/>
          </a:xfrm>
          <a:prstGeom prst="rect">
            <a:avLst/>
          </a:prstGeom>
        </p:spPr>
      </p:pic>
    </p:spTree>
    <p:extLst>
      <p:ext uri="{BB962C8B-B14F-4D97-AF65-F5344CB8AC3E}">
        <p14:creationId xmlns:p14="http://schemas.microsoft.com/office/powerpoint/2010/main" val="3427591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695587" y="68108"/>
            <a:ext cx="10515600" cy="1325563"/>
          </a:xfrm>
        </p:spPr>
        <p:txBody>
          <a:bodyPr/>
          <a:lstStyle/>
          <a:p>
            <a:pPr algn="ctr"/>
            <a:r>
              <a:rPr lang="en-GB" b="1" dirty="0">
                <a:latin typeface="+mn-lt"/>
              </a:rPr>
              <a:t>View user details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3131420" y="1715709"/>
            <a:ext cx="2646028" cy="4351338"/>
          </a:xfrm>
        </p:spPr>
        <p:txBody>
          <a:bodyPr/>
          <a:lstStyle/>
          <a:p>
            <a:r>
              <a:rPr lang="en-GB" sz="1800" b="0" i="0" u="none" strike="noStrike" dirty="0">
                <a:solidFill>
                  <a:srgbClr val="000000"/>
                </a:solidFill>
                <a:effectLst/>
                <a:latin typeface="Arial" panose="020B0604020202020204" pitchFamily="34" charset="0"/>
              </a:rPr>
              <a:t>Once a user has completed setting up their profile they can click the user details button on the profile screen. which takes them to a </a:t>
            </a:r>
            <a:r>
              <a:rPr lang="en-GB" sz="1800" b="0" i="0" u="none" strike="noStrike" dirty="0" err="1">
                <a:solidFill>
                  <a:srgbClr val="000000"/>
                </a:solidFill>
                <a:effectLst/>
                <a:latin typeface="Arial" panose="020B0604020202020204" pitchFamily="34" charset="0"/>
              </a:rPr>
              <a:t>scrollview</a:t>
            </a:r>
            <a:r>
              <a:rPr lang="en-GB" sz="1800" b="0" i="0" u="none" strike="noStrike" dirty="0">
                <a:solidFill>
                  <a:srgbClr val="000000"/>
                </a:solidFill>
                <a:effectLst/>
                <a:latin typeface="Arial" panose="020B0604020202020204" pitchFamily="34" charset="0"/>
              </a:rPr>
              <a:t> fragment that contains all of the users details from the database. </a:t>
            </a:r>
            <a:endParaRPr lang="en-GB" dirty="0"/>
          </a:p>
        </p:txBody>
      </p:sp>
      <p:pic>
        <p:nvPicPr>
          <p:cNvPr id="9" name="Picture 8">
            <a:extLst>
              <a:ext uri="{FF2B5EF4-FFF2-40B4-BE49-F238E27FC236}">
                <a16:creationId xmlns:a16="http://schemas.microsoft.com/office/drawing/2014/main" id="{84C7D476-0391-4F94-809F-2210860192EC}"/>
              </a:ext>
            </a:extLst>
          </p:cNvPr>
          <p:cNvPicPr>
            <a:picLocks noChangeAspect="1"/>
          </p:cNvPicPr>
          <p:nvPr/>
        </p:nvPicPr>
        <p:blipFill>
          <a:blip r:embed="rId2"/>
          <a:stretch>
            <a:fillRect/>
          </a:stretch>
        </p:blipFill>
        <p:spPr>
          <a:xfrm>
            <a:off x="364325" y="1692902"/>
            <a:ext cx="2114725" cy="4396952"/>
          </a:xfrm>
          <a:prstGeom prst="rect">
            <a:avLst/>
          </a:prstGeom>
        </p:spPr>
      </p:pic>
      <p:sp>
        <p:nvSpPr>
          <p:cNvPr id="11" name="Oval 10">
            <a:extLst>
              <a:ext uri="{FF2B5EF4-FFF2-40B4-BE49-F238E27FC236}">
                <a16:creationId xmlns:a16="http://schemas.microsoft.com/office/drawing/2014/main" id="{550B1195-F9EE-4C1C-95F6-24BE4E0CBE9F}"/>
              </a:ext>
            </a:extLst>
          </p:cNvPr>
          <p:cNvSpPr/>
          <p:nvPr/>
        </p:nvSpPr>
        <p:spPr>
          <a:xfrm>
            <a:off x="804850" y="4527959"/>
            <a:ext cx="1233673" cy="4467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84212D3B-D450-4934-B55D-582E7ACF84C9}"/>
              </a:ext>
            </a:extLst>
          </p:cNvPr>
          <p:cNvPicPr>
            <a:picLocks noChangeAspect="1"/>
          </p:cNvPicPr>
          <p:nvPr/>
        </p:nvPicPr>
        <p:blipFill>
          <a:blip r:embed="rId3"/>
          <a:stretch>
            <a:fillRect/>
          </a:stretch>
        </p:blipFill>
        <p:spPr>
          <a:xfrm>
            <a:off x="7019910" y="1493240"/>
            <a:ext cx="2086901" cy="4351339"/>
          </a:xfrm>
          <a:prstGeom prst="rect">
            <a:avLst/>
          </a:prstGeom>
        </p:spPr>
      </p:pic>
      <p:pic>
        <p:nvPicPr>
          <p:cNvPr id="18" name="Picture 17">
            <a:extLst>
              <a:ext uri="{FF2B5EF4-FFF2-40B4-BE49-F238E27FC236}">
                <a16:creationId xmlns:a16="http://schemas.microsoft.com/office/drawing/2014/main" id="{743145E8-E097-4769-97FB-696430F66612}"/>
              </a:ext>
            </a:extLst>
          </p:cNvPr>
          <p:cNvPicPr>
            <a:picLocks noChangeAspect="1"/>
          </p:cNvPicPr>
          <p:nvPr/>
        </p:nvPicPr>
        <p:blipFill>
          <a:blip r:embed="rId4"/>
          <a:stretch>
            <a:fillRect/>
          </a:stretch>
        </p:blipFill>
        <p:spPr>
          <a:xfrm>
            <a:off x="9491783" y="1560352"/>
            <a:ext cx="1916759" cy="4284227"/>
          </a:xfrm>
          <a:prstGeom prst="rect">
            <a:avLst/>
          </a:prstGeom>
        </p:spPr>
      </p:pic>
      <p:sp>
        <p:nvSpPr>
          <p:cNvPr id="19" name="Arrow: Right 18">
            <a:extLst>
              <a:ext uri="{FF2B5EF4-FFF2-40B4-BE49-F238E27FC236}">
                <a16:creationId xmlns:a16="http://schemas.microsoft.com/office/drawing/2014/main" id="{E70526A8-A4B5-4927-A810-6D91450708E8}"/>
              </a:ext>
            </a:extLst>
          </p:cNvPr>
          <p:cNvSpPr/>
          <p:nvPr/>
        </p:nvSpPr>
        <p:spPr>
          <a:xfrm>
            <a:off x="2479048" y="4974672"/>
            <a:ext cx="4540862" cy="488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U-Turn 19">
            <a:extLst>
              <a:ext uri="{FF2B5EF4-FFF2-40B4-BE49-F238E27FC236}">
                <a16:creationId xmlns:a16="http://schemas.microsoft.com/office/drawing/2014/main" id="{C8D48336-8FDA-4CCC-92F0-B694C31D3D8E}"/>
              </a:ext>
            </a:extLst>
          </p:cNvPr>
          <p:cNvSpPr/>
          <p:nvPr/>
        </p:nvSpPr>
        <p:spPr>
          <a:xfrm rot="10800000" flipH="1">
            <a:off x="8694326" y="5844579"/>
            <a:ext cx="1252281" cy="935001"/>
          </a:xfrm>
          <a:prstGeom prst="uturnArrow">
            <a:avLst>
              <a:gd name="adj1" fmla="val 25000"/>
              <a:gd name="adj2" fmla="val 25000"/>
              <a:gd name="adj3" fmla="val 25000"/>
              <a:gd name="adj4" fmla="val 43750"/>
              <a:gd name="adj5" fmla="val 99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43755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p:txBody>
          <a:bodyPr/>
          <a:lstStyle/>
          <a:p>
            <a:pPr algn="ctr"/>
            <a:r>
              <a:rPr lang="en-GB" b="1" dirty="0">
                <a:latin typeface="+mn-lt"/>
              </a:rPr>
              <a:t>View user details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4850420" y="4243774"/>
            <a:ext cx="7122275" cy="2463223"/>
          </a:xfrm>
        </p:spPr>
        <p:txBody>
          <a:bodyPr>
            <a:normAutofit/>
          </a:bodyPr>
          <a:lstStyle/>
          <a:p>
            <a:r>
              <a:rPr lang="en-GB" sz="1800" b="0" i="0" u="none" strike="noStrike" dirty="0">
                <a:solidFill>
                  <a:srgbClr val="000000"/>
                </a:solidFill>
                <a:effectLst/>
                <a:latin typeface="Arial" panose="020B0604020202020204" pitchFamily="34" charset="0"/>
              </a:rPr>
              <a:t>By using the </a:t>
            </a:r>
            <a:r>
              <a:rPr lang="en-GB" sz="1800" b="0" i="0" u="none" strike="noStrike" dirty="0" err="1">
                <a:solidFill>
                  <a:srgbClr val="000000"/>
                </a:solidFill>
                <a:effectLst/>
                <a:latin typeface="Arial" panose="020B0604020202020204" pitchFamily="34" charset="0"/>
              </a:rPr>
              <a:t>getUserDetails</a:t>
            </a:r>
            <a:r>
              <a:rPr lang="en-GB" sz="1800" b="0" i="0" u="none" strike="noStrike" dirty="0">
                <a:solidFill>
                  <a:srgbClr val="000000"/>
                </a:solidFill>
                <a:effectLst/>
                <a:latin typeface="Arial" panose="020B0604020202020204" pitchFamily="34" charset="0"/>
              </a:rPr>
              <a:t> method from the database helper class and giving the current user's ID a list of object is Returned. The </a:t>
            </a:r>
            <a:r>
              <a:rPr lang="en-GB" sz="1800" b="0" i="0" u="none" strike="noStrike" dirty="0" err="1">
                <a:solidFill>
                  <a:srgbClr val="000000"/>
                </a:solidFill>
                <a:effectLst/>
                <a:latin typeface="Arial" panose="020B0604020202020204" pitchFamily="34" charset="0"/>
              </a:rPr>
              <a:t>profileCompletionModel</a:t>
            </a:r>
            <a:r>
              <a:rPr lang="en-GB" sz="1800" b="0" i="0" u="none" strike="noStrike" dirty="0">
                <a:solidFill>
                  <a:srgbClr val="000000"/>
                </a:solidFill>
                <a:effectLst/>
                <a:latin typeface="Arial" panose="020B0604020202020204" pitchFamily="34" charset="0"/>
              </a:rPr>
              <a:t> class is used to create the objects. </a:t>
            </a:r>
          </a:p>
          <a:p>
            <a:r>
              <a:rPr lang="en-GB" sz="1800" b="0" i="0" u="none" strike="noStrike" dirty="0">
                <a:solidFill>
                  <a:srgbClr val="000000"/>
                </a:solidFill>
                <a:effectLst/>
                <a:latin typeface="Arial" panose="020B0604020202020204" pitchFamily="34" charset="0"/>
              </a:rPr>
              <a:t>Because there is only one object in the list I do not need to use a custom list adaptor. As shown in the screenshot by setting a variable at index 0 of the list I can use the get methods from the </a:t>
            </a:r>
            <a:r>
              <a:rPr lang="en-GB" sz="1800" b="0" i="0" u="none" strike="noStrike" dirty="0" err="1">
                <a:solidFill>
                  <a:srgbClr val="000000"/>
                </a:solidFill>
                <a:effectLst/>
                <a:latin typeface="Arial" panose="020B0604020202020204" pitchFamily="34" charset="0"/>
              </a:rPr>
              <a:t>profileCompletionModel</a:t>
            </a:r>
            <a:r>
              <a:rPr lang="en-GB" sz="1800" b="0" i="0" u="none" strike="noStrike" dirty="0">
                <a:solidFill>
                  <a:srgbClr val="000000"/>
                </a:solidFill>
                <a:effectLst/>
                <a:latin typeface="Arial" panose="020B0604020202020204" pitchFamily="34" charset="0"/>
              </a:rPr>
              <a:t> class to retrieve specific values I require and then setting the </a:t>
            </a:r>
            <a:r>
              <a:rPr lang="en-GB" sz="1800" b="0" i="0" u="none" strike="noStrike" dirty="0" err="1">
                <a:solidFill>
                  <a:srgbClr val="000000"/>
                </a:solidFill>
                <a:effectLst/>
                <a:latin typeface="Arial" panose="020B0604020202020204" pitchFamily="34" charset="0"/>
              </a:rPr>
              <a:t>textviews</a:t>
            </a:r>
            <a:r>
              <a:rPr lang="en-GB" sz="1800" b="0" i="0" u="none" strike="noStrike" dirty="0">
                <a:solidFill>
                  <a:srgbClr val="000000"/>
                </a:solidFill>
                <a:effectLst/>
                <a:latin typeface="Arial" panose="020B0604020202020204" pitchFamily="34" charset="0"/>
              </a:rPr>
              <a:t> accordingly. </a:t>
            </a:r>
            <a:endParaRPr lang="en-GB" dirty="0"/>
          </a:p>
        </p:txBody>
      </p:sp>
      <p:pic>
        <p:nvPicPr>
          <p:cNvPr id="7" name="Picture 6">
            <a:extLst>
              <a:ext uri="{FF2B5EF4-FFF2-40B4-BE49-F238E27FC236}">
                <a16:creationId xmlns:a16="http://schemas.microsoft.com/office/drawing/2014/main" id="{C8D345FB-096D-41F5-97D7-7043291ACE4F}"/>
              </a:ext>
            </a:extLst>
          </p:cNvPr>
          <p:cNvPicPr>
            <a:picLocks noChangeAspect="1"/>
          </p:cNvPicPr>
          <p:nvPr/>
        </p:nvPicPr>
        <p:blipFill>
          <a:blip r:embed="rId2"/>
          <a:stretch>
            <a:fillRect/>
          </a:stretch>
        </p:blipFill>
        <p:spPr>
          <a:xfrm>
            <a:off x="219305" y="1405463"/>
            <a:ext cx="4611195" cy="5301534"/>
          </a:xfrm>
          <a:prstGeom prst="rect">
            <a:avLst/>
          </a:prstGeom>
        </p:spPr>
      </p:pic>
      <p:pic>
        <p:nvPicPr>
          <p:cNvPr id="9" name="Picture 8">
            <a:extLst>
              <a:ext uri="{FF2B5EF4-FFF2-40B4-BE49-F238E27FC236}">
                <a16:creationId xmlns:a16="http://schemas.microsoft.com/office/drawing/2014/main" id="{BC2E621F-DB4D-498B-840F-264A8D3897D5}"/>
              </a:ext>
            </a:extLst>
          </p:cNvPr>
          <p:cNvPicPr>
            <a:picLocks noChangeAspect="1"/>
          </p:cNvPicPr>
          <p:nvPr/>
        </p:nvPicPr>
        <p:blipFill>
          <a:blip r:embed="rId3"/>
          <a:stretch>
            <a:fillRect/>
          </a:stretch>
        </p:blipFill>
        <p:spPr>
          <a:xfrm>
            <a:off x="5449395" y="1208571"/>
            <a:ext cx="5175886" cy="2463223"/>
          </a:xfrm>
          <a:prstGeom prst="rect">
            <a:avLst/>
          </a:prstGeom>
        </p:spPr>
      </p:pic>
    </p:spTree>
    <p:extLst>
      <p:ext uri="{BB962C8B-B14F-4D97-AF65-F5344CB8AC3E}">
        <p14:creationId xmlns:p14="http://schemas.microsoft.com/office/powerpoint/2010/main" val="235703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695587" y="68108"/>
            <a:ext cx="10515600" cy="1325563"/>
          </a:xfrm>
        </p:spPr>
        <p:txBody>
          <a:bodyPr/>
          <a:lstStyle/>
          <a:p>
            <a:pPr algn="ctr"/>
            <a:r>
              <a:rPr lang="en-GB" b="1" dirty="0">
                <a:latin typeface="+mn-lt"/>
              </a:rPr>
              <a:t>Logging into Facebook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1885580" y="1264330"/>
            <a:ext cx="2646028" cy="5149684"/>
          </a:xfrm>
        </p:spPr>
        <p:txBody>
          <a:bodyPr>
            <a:noAutofit/>
          </a:bodyPr>
          <a:lstStyle/>
          <a:p>
            <a:r>
              <a:rPr lang="en-GB" sz="1500" b="0" i="0" u="none" strike="noStrike" dirty="0">
                <a:solidFill>
                  <a:srgbClr val="000000"/>
                </a:solidFill>
                <a:effectLst/>
                <a:latin typeface="Arial" panose="020B0604020202020204" pitchFamily="34" charset="0"/>
              </a:rPr>
              <a:t>When a user presses the continue with Facebook button on the profile screen, a pop up for the Facebook SDK appears. Allowing the user to login with their credentials. </a:t>
            </a:r>
          </a:p>
          <a:p>
            <a:r>
              <a:rPr lang="en-GB" sz="1500" b="0" i="0" u="none" strike="noStrike" dirty="0">
                <a:solidFill>
                  <a:srgbClr val="000000"/>
                </a:solidFill>
                <a:effectLst/>
                <a:latin typeface="Arial" panose="020B0604020202020204" pitchFamily="34" charset="0"/>
              </a:rPr>
              <a:t>I made a temporary Facebook account to test this feature. </a:t>
            </a:r>
          </a:p>
          <a:p>
            <a:r>
              <a:rPr lang="en-GB" sz="1500" b="0" i="0" u="none" strike="noStrike" dirty="0">
                <a:solidFill>
                  <a:srgbClr val="000000"/>
                </a:solidFill>
                <a:effectLst/>
                <a:latin typeface="Arial" panose="020B0604020202020204" pitchFamily="34" charset="0"/>
              </a:rPr>
              <a:t>When the user logs on they'll be asked to accept the requested permission by the application. </a:t>
            </a:r>
          </a:p>
          <a:p>
            <a:r>
              <a:rPr lang="en-GB" sz="1500" b="0" i="0" u="none" strike="noStrike" dirty="0">
                <a:solidFill>
                  <a:srgbClr val="000000"/>
                </a:solidFill>
                <a:effectLst/>
                <a:latin typeface="Arial" panose="020B0604020202020204" pitchFamily="34" charset="0"/>
              </a:rPr>
              <a:t>Once they press continue the application will retrieve their profile picture and their Facebook name from Facebook and set it in the </a:t>
            </a:r>
            <a:r>
              <a:rPr lang="en-GB" sz="1500" b="0" i="0" u="none" strike="noStrike" dirty="0" err="1">
                <a:solidFill>
                  <a:srgbClr val="000000"/>
                </a:solidFill>
                <a:effectLst/>
                <a:latin typeface="Arial" panose="020B0604020202020204" pitchFamily="34" charset="0"/>
              </a:rPr>
              <a:t>imageview</a:t>
            </a:r>
            <a:r>
              <a:rPr lang="en-GB" sz="1500" b="0" i="0" u="none" strike="noStrike" dirty="0">
                <a:solidFill>
                  <a:srgbClr val="000000"/>
                </a:solidFill>
                <a:effectLst/>
                <a:latin typeface="Arial" panose="020B0604020202020204" pitchFamily="34" charset="0"/>
              </a:rPr>
              <a:t> and </a:t>
            </a:r>
            <a:r>
              <a:rPr lang="en-GB" sz="1500" b="0" i="0" u="none" strike="noStrike" dirty="0" err="1">
                <a:solidFill>
                  <a:srgbClr val="000000"/>
                </a:solidFill>
                <a:effectLst/>
                <a:latin typeface="Arial" panose="020B0604020202020204" pitchFamily="34" charset="0"/>
              </a:rPr>
              <a:t>textview</a:t>
            </a:r>
            <a:r>
              <a:rPr lang="en-GB" sz="1500" b="0" i="0" u="none" strike="noStrike" dirty="0">
                <a:solidFill>
                  <a:srgbClr val="000000"/>
                </a:solidFill>
                <a:effectLst/>
                <a:latin typeface="Arial" panose="020B0604020202020204" pitchFamily="34" charset="0"/>
              </a:rPr>
              <a:t> on the profile screen as shown in the screenshots. </a:t>
            </a:r>
            <a:endParaRPr lang="en-GB" sz="1500" dirty="0"/>
          </a:p>
        </p:txBody>
      </p:sp>
      <p:pic>
        <p:nvPicPr>
          <p:cNvPr id="5" name="Picture 4">
            <a:extLst>
              <a:ext uri="{FF2B5EF4-FFF2-40B4-BE49-F238E27FC236}">
                <a16:creationId xmlns:a16="http://schemas.microsoft.com/office/drawing/2014/main" id="{082ACC56-AD15-4FF0-AF2A-D1EE9F976E22}"/>
              </a:ext>
            </a:extLst>
          </p:cNvPr>
          <p:cNvPicPr>
            <a:picLocks noChangeAspect="1"/>
          </p:cNvPicPr>
          <p:nvPr/>
        </p:nvPicPr>
        <p:blipFill>
          <a:blip r:embed="rId2"/>
          <a:stretch>
            <a:fillRect/>
          </a:stretch>
        </p:blipFill>
        <p:spPr>
          <a:xfrm>
            <a:off x="185479" y="2124672"/>
            <a:ext cx="1623640" cy="3429000"/>
          </a:xfrm>
          <a:prstGeom prst="rect">
            <a:avLst/>
          </a:prstGeom>
        </p:spPr>
      </p:pic>
      <p:pic>
        <p:nvPicPr>
          <p:cNvPr id="7" name="Picture 6">
            <a:extLst>
              <a:ext uri="{FF2B5EF4-FFF2-40B4-BE49-F238E27FC236}">
                <a16:creationId xmlns:a16="http://schemas.microsoft.com/office/drawing/2014/main" id="{968310D9-353E-4F23-B90D-4D81FA50BA3C}"/>
              </a:ext>
            </a:extLst>
          </p:cNvPr>
          <p:cNvPicPr>
            <a:picLocks noChangeAspect="1"/>
          </p:cNvPicPr>
          <p:nvPr/>
        </p:nvPicPr>
        <p:blipFill>
          <a:blip r:embed="rId3"/>
          <a:stretch>
            <a:fillRect/>
          </a:stretch>
        </p:blipFill>
        <p:spPr>
          <a:xfrm>
            <a:off x="4608069" y="1745070"/>
            <a:ext cx="1842825" cy="4005743"/>
          </a:xfrm>
          <a:prstGeom prst="rect">
            <a:avLst/>
          </a:prstGeom>
        </p:spPr>
      </p:pic>
      <p:pic>
        <p:nvPicPr>
          <p:cNvPr id="10" name="Picture 9">
            <a:extLst>
              <a:ext uri="{FF2B5EF4-FFF2-40B4-BE49-F238E27FC236}">
                <a16:creationId xmlns:a16="http://schemas.microsoft.com/office/drawing/2014/main" id="{677C8896-EE09-4228-983F-23D345785C13}"/>
              </a:ext>
            </a:extLst>
          </p:cNvPr>
          <p:cNvPicPr>
            <a:picLocks noChangeAspect="1"/>
          </p:cNvPicPr>
          <p:nvPr/>
        </p:nvPicPr>
        <p:blipFill>
          <a:blip r:embed="rId4"/>
          <a:stretch>
            <a:fillRect/>
          </a:stretch>
        </p:blipFill>
        <p:spPr>
          <a:xfrm>
            <a:off x="6467194" y="1745070"/>
            <a:ext cx="1884369" cy="4081244"/>
          </a:xfrm>
          <a:prstGeom prst="rect">
            <a:avLst/>
          </a:prstGeom>
        </p:spPr>
      </p:pic>
      <p:pic>
        <p:nvPicPr>
          <p:cNvPr id="14" name="Picture 13">
            <a:extLst>
              <a:ext uri="{FF2B5EF4-FFF2-40B4-BE49-F238E27FC236}">
                <a16:creationId xmlns:a16="http://schemas.microsoft.com/office/drawing/2014/main" id="{E6DDE872-70A0-4143-A062-3D25A2531F3F}"/>
              </a:ext>
            </a:extLst>
          </p:cNvPr>
          <p:cNvPicPr>
            <a:picLocks noChangeAspect="1"/>
          </p:cNvPicPr>
          <p:nvPr/>
        </p:nvPicPr>
        <p:blipFill>
          <a:blip r:embed="rId5"/>
          <a:stretch>
            <a:fillRect/>
          </a:stretch>
        </p:blipFill>
        <p:spPr>
          <a:xfrm>
            <a:off x="8370109" y="1774431"/>
            <a:ext cx="1885696" cy="3947020"/>
          </a:xfrm>
          <a:prstGeom prst="rect">
            <a:avLst/>
          </a:prstGeom>
        </p:spPr>
      </p:pic>
      <p:pic>
        <p:nvPicPr>
          <p:cNvPr id="16" name="Picture 15">
            <a:extLst>
              <a:ext uri="{FF2B5EF4-FFF2-40B4-BE49-F238E27FC236}">
                <a16:creationId xmlns:a16="http://schemas.microsoft.com/office/drawing/2014/main" id="{8392A973-EC29-46E6-9244-55F4CB778BBA}"/>
              </a:ext>
            </a:extLst>
          </p:cNvPr>
          <p:cNvPicPr>
            <a:picLocks noChangeAspect="1"/>
          </p:cNvPicPr>
          <p:nvPr/>
        </p:nvPicPr>
        <p:blipFill>
          <a:blip r:embed="rId6"/>
          <a:stretch>
            <a:fillRect/>
          </a:stretch>
        </p:blipFill>
        <p:spPr>
          <a:xfrm>
            <a:off x="10287149" y="1774431"/>
            <a:ext cx="1880675" cy="3913464"/>
          </a:xfrm>
          <a:prstGeom prst="rect">
            <a:avLst/>
          </a:prstGeom>
        </p:spPr>
      </p:pic>
      <p:sp>
        <p:nvSpPr>
          <p:cNvPr id="17" name="Arrow: Right 16">
            <a:extLst>
              <a:ext uri="{FF2B5EF4-FFF2-40B4-BE49-F238E27FC236}">
                <a16:creationId xmlns:a16="http://schemas.microsoft.com/office/drawing/2014/main" id="{19512AF6-85E1-4FC6-8584-5EFEFB5EA923}"/>
              </a:ext>
            </a:extLst>
          </p:cNvPr>
          <p:cNvSpPr/>
          <p:nvPr/>
        </p:nvSpPr>
        <p:spPr>
          <a:xfrm>
            <a:off x="4957894" y="6090407"/>
            <a:ext cx="6769915" cy="385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69241F7-B8B7-4688-98C2-070E10958192}"/>
              </a:ext>
            </a:extLst>
          </p:cNvPr>
          <p:cNvSpPr/>
          <p:nvPr/>
        </p:nvSpPr>
        <p:spPr>
          <a:xfrm>
            <a:off x="501855" y="4469347"/>
            <a:ext cx="999774" cy="354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34EFDDD-75CA-4D44-B40C-4FEDC2D8F8AA}"/>
              </a:ext>
            </a:extLst>
          </p:cNvPr>
          <p:cNvSpPr/>
          <p:nvPr/>
        </p:nvSpPr>
        <p:spPr>
          <a:xfrm>
            <a:off x="10727599" y="4546246"/>
            <a:ext cx="999774" cy="354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B44025C-D273-4ECA-A0A2-2A91FC55334B}"/>
              </a:ext>
            </a:extLst>
          </p:cNvPr>
          <p:cNvSpPr/>
          <p:nvPr/>
        </p:nvSpPr>
        <p:spPr>
          <a:xfrm>
            <a:off x="8665742" y="2507721"/>
            <a:ext cx="1224878" cy="11918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300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838200" y="0"/>
            <a:ext cx="10515600" cy="1325563"/>
          </a:xfrm>
        </p:spPr>
        <p:txBody>
          <a:bodyPr/>
          <a:lstStyle/>
          <a:p>
            <a:pPr algn="ctr"/>
            <a:r>
              <a:rPr lang="en-GB" b="1" dirty="0">
                <a:latin typeface="+mn-lt"/>
              </a:rPr>
              <a:t>Logging into Facebook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5956183" y="947956"/>
            <a:ext cx="5397617" cy="5754848"/>
          </a:xfrm>
        </p:spPr>
        <p:txBody>
          <a:bodyPr>
            <a:noAutofit/>
          </a:bodyPr>
          <a:lstStyle/>
          <a:p>
            <a:pPr>
              <a:spcBef>
                <a:spcPts val="0"/>
              </a:spcBef>
            </a:pPr>
            <a:r>
              <a:rPr lang="en-GB" sz="1500" b="0" i="0" u="none" strike="noStrike" dirty="0">
                <a:solidFill>
                  <a:srgbClr val="000000"/>
                </a:solidFill>
                <a:effectLst/>
                <a:latin typeface="Arial" panose="020B0604020202020204" pitchFamily="34" charset="0"/>
                <a:cs typeface="Arial" panose="020B0604020202020204" pitchFamily="34" charset="0"/>
              </a:rPr>
              <a:t>To respond to a login result, you need to register a </a:t>
            </a:r>
            <a:r>
              <a:rPr lang="en-GB" sz="1500" b="0" i="0" u="none" strike="noStrike" dirty="0" err="1">
                <a:solidFill>
                  <a:srgbClr val="000000"/>
                </a:solidFill>
                <a:effectLst/>
                <a:latin typeface="Arial" panose="020B0604020202020204" pitchFamily="34" charset="0"/>
                <a:cs typeface="Arial" panose="020B0604020202020204" pitchFamily="34" charset="0"/>
              </a:rPr>
              <a:t>callback</a:t>
            </a:r>
            <a:r>
              <a:rPr lang="en-GB" sz="1500" b="0" i="0" u="none" strike="noStrike" dirty="0">
                <a:solidFill>
                  <a:srgbClr val="000000"/>
                </a:solidFill>
                <a:effectLst/>
                <a:latin typeface="Arial" panose="020B0604020202020204" pitchFamily="34" charset="0"/>
                <a:cs typeface="Arial" panose="020B0604020202020204" pitchFamily="34" charset="0"/>
              </a:rPr>
              <a:t> with either </a:t>
            </a:r>
            <a:r>
              <a:rPr lang="en-GB" sz="1500" b="0" i="0" u="none" strike="noStrike" dirty="0" err="1">
                <a:solidFill>
                  <a:srgbClr val="000000"/>
                </a:solidFill>
                <a:effectLst/>
                <a:latin typeface="Arial" panose="020B0604020202020204" pitchFamily="34" charset="0"/>
                <a:cs typeface="Arial" panose="020B0604020202020204" pitchFamily="34" charset="0"/>
              </a:rPr>
              <a:t>LoginManager</a:t>
            </a:r>
            <a:r>
              <a:rPr lang="en-GB" sz="1500" b="0" i="0" u="none" strike="noStrike" dirty="0">
                <a:solidFill>
                  <a:srgbClr val="000000"/>
                </a:solidFill>
                <a:effectLst/>
                <a:latin typeface="Arial" panose="020B0604020202020204" pitchFamily="34" charset="0"/>
                <a:cs typeface="Arial" panose="020B0604020202020204" pitchFamily="34" charset="0"/>
              </a:rPr>
              <a:t> or </a:t>
            </a:r>
            <a:r>
              <a:rPr lang="en-GB" sz="1500" b="0" i="0" u="none" strike="noStrike" dirty="0" err="1">
                <a:solidFill>
                  <a:srgbClr val="000000"/>
                </a:solidFill>
                <a:effectLst/>
                <a:latin typeface="Arial" panose="020B0604020202020204" pitchFamily="34" charset="0"/>
                <a:cs typeface="Arial" panose="020B0604020202020204" pitchFamily="34" charset="0"/>
              </a:rPr>
              <a:t>LoginButton</a:t>
            </a:r>
            <a:r>
              <a:rPr lang="en-GB" sz="1500" b="0" i="0" u="none" strike="noStrike" dirty="0">
                <a:solidFill>
                  <a:srgbClr val="000000"/>
                </a:solidFill>
                <a:effectLst/>
                <a:latin typeface="Arial" panose="020B0604020202020204" pitchFamily="34" charset="0"/>
                <a:cs typeface="Arial" panose="020B0604020202020204" pitchFamily="34" charset="0"/>
              </a:rPr>
              <a:t>. If you register the </a:t>
            </a:r>
            <a:r>
              <a:rPr lang="en-GB" sz="1500" b="0" i="0" u="none" strike="noStrike" dirty="0" err="1">
                <a:solidFill>
                  <a:srgbClr val="000000"/>
                </a:solidFill>
                <a:effectLst/>
                <a:latin typeface="Arial" panose="020B0604020202020204" pitchFamily="34" charset="0"/>
                <a:cs typeface="Arial" panose="020B0604020202020204" pitchFamily="34" charset="0"/>
              </a:rPr>
              <a:t>callback</a:t>
            </a:r>
            <a:r>
              <a:rPr lang="en-GB" sz="1500" b="0" i="0" u="none" strike="noStrike" dirty="0">
                <a:solidFill>
                  <a:srgbClr val="000000"/>
                </a:solidFill>
                <a:effectLst/>
                <a:latin typeface="Arial" panose="020B0604020202020204" pitchFamily="34" charset="0"/>
                <a:cs typeface="Arial" panose="020B0604020202020204" pitchFamily="34" charset="0"/>
              </a:rPr>
              <a:t> with </a:t>
            </a:r>
            <a:r>
              <a:rPr lang="en-GB" sz="1500" b="0" i="0" u="none" strike="noStrike" dirty="0" err="1">
                <a:solidFill>
                  <a:srgbClr val="000000"/>
                </a:solidFill>
                <a:effectLst/>
                <a:latin typeface="Arial" panose="020B0604020202020204" pitchFamily="34" charset="0"/>
                <a:cs typeface="Arial" panose="020B0604020202020204" pitchFamily="34" charset="0"/>
              </a:rPr>
              <a:t>LoginButton</a:t>
            </a:r>
            <a:r>
              <a:rPr lang="en-GB" sz="1500" b="0" i="0" u="none" strike="noStrike" dirty="0">
                <a:solidFill>
                  <a:srgbClr val="000000"/>
                </a:solidFill>
                <a:effectLst/>
                <a:latin typeface="Arial" panose="020B0604020202020204" pitchFamily="34" charset="0"/>
                <a:cs typeface="Arial" panose="020B0604020202020204" pitchFamily="34" charset="0"/>
              </a:rPr>
              <a:t>, don't need to register the </a:t>
            </a:r>
            <a:r>
              <a:rPr lang="en-GB" sz="1500" b="0" i="0" u="none" strike="noStrike" dirty="0" err="1">
                <a:solidFill>
                  <a:srgbClr val="000000"/>
                </a:solidFill>
                <a:effectLst/>
                <a:latin typeface="Arial" panose="020B0604020202020204" pitchFamily="34" charset="0"/>
                <a:cs typeface="Arial" panose="020B0604020202020204" pitchFamily="34" charset="0"/>
              </a:rPr>
              <a:t>callback</a:t>
            </a:r>
            <a:r>
              <a:rPr lang="en-GB" sz="1500" b="0" i="0" u="none" strike="noStrike" dirty="0">
                <a:solidFill>
                  <a:srgbClr val="000000"/>
                </a:solidFill>
                <a:effectLst/>
                <a:latin typeface="Arial" panose="020B0604020202020204" pitchFamily="34" charset="0"/>
                <a:cs typeface="Arial" panose="020B0604020202020204" pitchFamily="34" charset="0"/>
              </a:rPr>
              <a:t> on Login manager. Then </a:t>
            </a:r>
            <a:r>
              <a:rPr lang="en-GB" sz="1500" b="0" i="0" u="none" strike="noStrike" dirty="0" err="1">
                <a:solidFill>
                  <a:srgbClr val="000000"/>
                </a:solidFill>
                <a:effectLst/>
                <a:latin typeface="Arial" panose="020B0604020202020204" pitchFamily="34" charset="0"/>
                <a:cs typeface="Arial" panose="020B0604020202020204" pitchFamily="34" charset="0"/>
              </a:rPr>
              <a:t>i</a:t>
            </a:r>
            <a:r>
              <a:rPr lang="en-GB" sz="1500" b="0" i="0" u="none" strike="noStrike" dirty="0">
                <a:solidFill>
                  <a:srgbClr val="000000"/>
                </a:solidFill>
                <a:effectLst/>
                <a:latin typeface="Arial" panose="020B0604020202020204" pitchFamily="34" charset="0"/>
                <a:cs typeface="Arial" panose="020B0604020202020204" pitchFamily="34" charset="0"/>
              </a:rPr>
              <a:t> add the </a:t>
            </a:r>
            <a:r>
              <a:rPr lang="en-GB" sz="1500" b="0" i="0" u="none" strike="noStrike" dirty="0" err="1">
                <a:solidFill>
                  <a:srgbClr val="000000"/>
                </a:solidFill>
                <a:effectLst/>
                <a:latin typeface="Arial" panose="020B0604020202020204" pitchFamily="34" charset="0"/>
                <a:cs typeface="Arial" panose="020B0604020202020204" pitchFamily="34" charset="0"/>
              </a:rPr>
              <a:t>LoginManager</a:t>
            </a:r>
            <a:r>
              <a:rPr lang="en-GB" sz="1500" b="0" i="0" u="none" strike="noStrike" dirty="0">
                <a:solidFill>
                  <a:srgbClr val="000000"/>
                </a:solidFill>
                <a:effectLst/>
                <a:latin typeface="Arial" panose="020B0604020202020204" pitchFamily="34" charset="0"/>
                <a:cs typeface="Arial" panose="020B0604020202020204" pitchFamily="34" charset="0"/>
              </a:rPr>
              <a:t> </a:t>
            </a:r>
            <a:r>
              <a:rPr lang="en-GB" sz="1500" b="0" i="0" u="none" strike="noStrike" dirty="0" err="1">
                <a:solidFill>
                  <a:srgbClr val="000000"/>
                </a:solidFill>
                <a:effectLst/>
                <a:latin typeface="Arial" panose="020B0604020202020204" pitchFamily="34" charset="0"/>
                <a:cs typeface="Arial" panose="020B0604020202020204" pitchFamily="34" charset="0"/>
              </a:rPr>
              <a:t>callback</a:t>
            </a:r>
            <a:r>
              <a:rPr lang="en-GB" sz="1500" b="0" i="0" u="none" strike="noStrike" dirty="0">
                <a:solidFill>
                  <a:srgbClr val="000000"/>
                </a:solidFill>
                <a:effectLst/>
                <a:latin typeface="Arial" panose="020B0604020202020204" pitchFamily="34" charset="0"/>
                <a:cs typeface="Arial" panose="020B0604020202020204" pitchFamily="34" charset="0"/>
              </a:rPr>
              <a:t> to the fragment's </a:t>
            </a:r>
            <a:r>
              <a:rPr lang="en-GB" sz="1500" b="0" i="0" u="none" strike="noStrike" dirty="0" err="1">
                <a:solidFill>
                  <a:srgbClr val="000000"/>
                </a:solidFill>
                <a:effectLst/>
                <a:latin typeface="Arial" panose="020B0604020202020204" pitchFamily="34" charset="0"/>
                <a:cs typeface="Arial" panose="020B0604020202020204" pitchFamily="34" charset="0"/>
              </a:rPr>
              <a:t>onCreate</a:t>
            </a:r>
            <a:r>
              <a:rPr lang="en-GB" sz="1500" b="0" i="0" u="none" strike="noStrike" dirty="0">
                <a:solidFill>
                  <a:srgbClr val="000000"/>
                </a:solidFill>
                <a:effectLst/>
                <a:latin typeface="Arial" panose="020B0604020202020204" pitchFamily="34" charset="0"/>
                <a:cs typeface="Arial" panose="020B0604020202020204" pitchFamily="34" charset="0"/>
              </a:rPr>
              <a:t>() method.</a:t>
            </a:r>
          </a:p>
          <a:p>
            <a:pPr marL="0" indent="0">
              <a:spcBef>
                <a:spcPts val="0"/>
              </a:spcBef>
              <a:buNone/>
            </a:pPr>
            <a:endParaRPr lang="en-GB" sz="1500" i="0" u="none" strike="noStrike"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GB" sz="1500" b="0" i="0" u="none" strike="noStrike" dirty="0">
                <a:solidFill>
                  <a:srgbClr val="000000"/>
                </a:solidFill>
                <a:effectLst/>
                <a:latin typeface="Arial" panose="020B0604020202020204" pitchFamily="34" charset="0"/>
                <a:cs typeface="Arial" panose="020B0604020202020204" pitchFamily="34" charset="0"/>
              </a:rPr>
              <a:t>If login succeeds, the </a:t>
            </a:r>
            <a:r>
              <a:rPr lang="en-GB" sz="1500" b="0" i="0" u="none" strike="noStrike" dirty="0" err="1">
                <a:solidFill>
                  <a:srgbClr val="000000"/>
                </a:solidFill>
                <a:effectLst/>
                <a:latin typeface="Arial" panose="020B0604020202020204" pitchFamily="34" charset="0"/>
                <a:cs typeface="Arial" panose="020B0604020202020204" pitchFamily="34" charset="0"/>
              </a:rPr>
              <a:t>LoginResult</a:t>
            </a:r>
            <a:r>
              <a:rPr lang="en-GB" sz="1500" b="0" i="0" u="none" strike="noStrike" dirty="0">
                <a:solidFill>
                  <a:srgbClr val="000000"/>
                </a:solidFill>
                <a:effectLst/>
                <a:latin typeface="Arial" panose="020B0604020202020204" pitchFamily="34" charset="0"/>
                <a:cs typeface="Arial" panose="020B0604020202020204" pitchFamily="34" charset="0"/>
              </a:rPr>
              <a:t> parameter has the new </a:t>
            </a:r>
            <a:r>
              <a:rPr lang="en-GB" sz="1500" b="0" i="0" u="none" strike="noStrike" dirty="0" err="1">
                <a:solidFill>
                  <a:srgbClr val="000000"/>
                </a:solidFill>
                <a:effectLst/>
                <a:latin typeface="Arial" panose="020B0604020202020204" pitchFamily="34" charset="0"/>
                <a:cs typeface="Arial" panose="020B0604020202020204" pitchFamily="34" charset="0"/>
              </a:rPr>
              <a:t>AccessToken</a:t>
            </a:r>
            <a:r>
              <a:rPr lang="en-GB" sz="1500" b="0" i="0" u="none" strike="noStrike" dirty="0">
                <a:solidFill>
                  <a:srgbClr val="000000"/>
                </a:solidFill>
                <a:effectLst/>
                <a:latin typeface="Arial" panose="020B0604020202020204" pitchFamily="34" charset="0"/>
                <a:cs typeface="Arial" panose="020B0604020202020204" pitchFamily="34" charset="0"/>
              </a:rPr>
              <a:t>, and the most recently granted or declined permissions.</a:t>
            </a:r>
          </a:p>
          <a:p>
            <a:pPr marL="0" indent="0" rtl="0">
              <a:spcBef>
                <a:spcPts val="0"/>
              </a:spcBef>
              <a:spcAft>
                <a:spcPts val="0"/>
              </a:spcAft>
              <a:buNone/>
            </a:pPr>
            <a:endParaRPr lang="en-GB" sz="1500" b="0" dirty="0">
              <a:effectLst/>
              <a:latin typeface="Arial" panose="020B0604020202020204" pitchFamily="34" charset="0"/>
              <a:cs typeface="Arial" panose="020B0604020202020204" pitchFamily="34" charset="0"/>
            </a:endParaRPr>
          </a:p>
          <a:p>
            <a:pPr rtl="0">
              <a:spcBef>
                <a:spcPts val="0"/>
              </a:spcBef>
              <a:spcAft>
                <a:spcPts val="0"/>
              </a:spcAft>
            </a:pPr>
            <a:r>
              <a:rPr lang="en-GB" sz="1500" b="0" i="0" u="none" strike="noStrike" dirty="0">
                <a:solidFill>
                  <a:srgbClr val="000000"/>
                </a:solidFill>
                <a:effectLst/>
                <a:latin typeface="Arial" panose="020B0604020202020204" pitchFamily="34" charset="0"/>
                <a:cs typeface="Arial" panose="020B0604020202020204" pitchFamily="34" charset="0"/>
              </a:rPr>
              <a:t>You don't need a </a:t>
            </a:r>
            <a:r>
              <a:rPr lang="en-GB" sz="1500" b="0" i="0" u="none" strike="noStrike" dirty="0" err="1">
                <a:solidFill>
                  <a:srgbClr val="000000"/>
                </a:solidFill>
                <a:effectLst/>
                <a:latin typeface="Arial" panose="020B0604020202020204" pitchFamily="34" charset="0"/>
                <a:cs typeface="Arial" panose="020B0604020202020204" pitchFamily="34" charset="0"/>
              </a:rPr>
              <a:t>registerCallback</a:t>
            </a:r>
            <a:r>
              <a:rPr lang="en-GB" sz="1500" b="0" i="0" u="none" strike="noStrike" dirty="0">
                <a:solidFill>
                  <a:srgbClr val="000000"/>
                </a:solidFill>
                <a:effectLst/>
                <a:latin typeface="Arial" panose="020B0604020202020204" pitchFamily="34" charset="0"/>
                <a:cs typeface="Arial" panose="020B0604020202020204" pitchFamily="34" charset="0"/>
              </a:rPr>
              <a:t> for login to succeed, you can choose to follow current access token changes with the </a:t>
            </a:r>
            <a:r>
              <a:rPr lang="en-GB" sz="1500" b="0" i="0" u="none" strike="noStrike" dirty="0" err="1">
                <a:solidFill>
                  <a:srgbClr val="000000"/>
                </a:solidFill>
                <a:effectLst/>
                <a:latin typeface="Arial" panose="020B0604020202020204" pitchFamily="34" charset="0"/>
                <a:cs typeface="Arial" panose="020B0604020202020204" pitchFamily="34" charset="0"/>
              </a:rPr>
              <a:t>AccessTokenTracker</a:t>
            </a:r>
            <a:r>
              <a:rPr lang="en-GB" sz="1500" b="0" i="0" u="none" strike="noStrike" dirty="0">
                <a:solidFill>
                  <a:srgbClr val="000000"/>
                </a:solidFill>
                <a:effectLst/>
                <a:latin typeface="Arial" panose="020B0604020202020204" pitchFamily="34" charset="0"/>
                <a:cs typeface="Arial" panose="020B0604020202020204" pitchFamily="34" charset="0"/>
              </a:rPr>
              <a:t> class</a:t>
            </a:r>
          </a:p>
          <a:p>
            <a:pPr rtl="0">
              <a:spcBef>
                <a:spcPts val="0"/>
              </a:spcBef>
              <a:spcAft>
                <a:spcPts val="0"/>
              </a:spcAft>
            </a:pPr>
            <a:endParaRPr lang="en-GB" sz="1500" i="0" u="none" strike="noStrike"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GB" sz="1500" b="0" i="0" u="none" strike="noStrike" dirty="0">
                <a:solidFill>
                  <a:srgbClr val="000000"/>
                </a:solidFill>
                <a:effectLst/>
                <a:latin typeface="Arial" panose="020B0604020202020204" pitchFamily="34" charset="0"/>
                <a:cs typeface="Arial" panose="020B0604020202020204" pitchFamily="34" charset="0"/>
              </a:rPr>
              <a:t>Finally, in the </a:t>
            </a:r>
            <a:r>
              <a:rPr lang="en-GB" sz="1500" b="0" i="0" u="none" strike="noStrike" dirty="0" err="1">
                <a:solidFill>
                  <a:srgbClr val="000000"/>
                </a:solidFill>
                <a:effectLst/>
                <a:latin typeface="Arial" panose="020B0604020202020204" pitchFamily="34" charset="0"/>
                <a:cs typeface="Arial" panose="020B0604020202020204" pitchFamily="34" charset="0"/>
              </a:rPr>
              <a:t>onActivityResult</a:t>
            </a:r>
            <a:r>
              <a:rPr lang="en-GB" sz="1500" b="0" i="0" u="none" strike="noStrike" dirty="0">
                <a:solidFill>
                  <a:srgbClr val="000000"/>
                </a:solidFill>
                <a:effectLst/>
                <a:latin typeface="Arial" panose="020B0604020202020204" pitchFamily="34" charset="0"/>
                <a:cs typeface="Arial" panose="020B0604020202020204" pitchFamily="34" charset="0"/>
              </a:rPr>
              <a:t> method, call </a:t>
            </a:r>
            <a:r>
              <a:rPr lang="en-GB" sz="1500" b="0" i="0" u="none" strike="noStrike" dirty="0" err="1">
                <a:solidFill>
                  <a:srgbClr val="000000"/>
                </a:solidFill>
                <a:effectLst/>
                <a:latin typeface="Arial" panose="020B0604020202020204" pitchFamily="34" charset="0"/>
                <a:cs typeface="Arial" panose="020B0604020202020204" pitchFamily="34" charset="0"/>
              </a:rPr>
              <a:t>callbackManager.onActivityResult</a:t>
            </a:r>
            <a:r>
              <a:rPr lang="en-GB" sz="1500" b="0" i="0" u="none" strike="noStrike" dirty="0">
                <a:solidFill>
                  <a:srgbClr val="000000"/>
                </a:solidFill>
                <a:effectLst/>
                <a:latin typeface="Arial" panose="020B0604020202020204" pitchFamily="34" charset="0"/>
                <a:cs typeface="Arial" panose="020B0604020202020204" pitchFamily="34" charset="0"/>
              </a:rPr>
              <a:t> to pass the login results to the </a:t>
            </a:r>
            <a:r>
              <a:rPr lang="en-GB" sz="1500" b="0" i="0" u="none" strike="noStrike" dirty="0" err="1">
                <a:solidFill>
                  <a:srgbClr val="000000"/>
                </a:solidFill>
                <a:effectLst/>
                <a:latin typeface="Arial" panose="020B0604020202020204" pitchFamily="34" charset="0"/>
                <a:cs typeface="Arial" panose="020B0604020202020204" pitchFamily="34" charset="0"/>
              </a:rPr>
              <a:t>LoginManager</a:t>
            </a:r>
            <a:r>
              <a:rPr lang="en-GB" sz="1500" b="0" i="0" u="none" strike="noStrike" dirty="0">
                <a:solidFill>
                  <a:srgbClr val="000000"/>
                </a:solidFill>
                <a:effectLst/>
                <a:latin typeface="Arial" panose="020B0604020202020204" pitchFamily="34" charset="0"/>
                <a:cs typeface="Arial" panose="020B0604020202020204" pitchFamily="34" charset="0"/>
              </a:rPr>
              <a:t> via </a:t>
            </a:r>
            <a:r>
              <a:rPr lang="en-GB" sz="1500" b="0" i="0" u="none" strike="noStrike" dirty="0" err="1">
                <a:solidFill>
                  <a:srgbClr val="000000"/>
                </a:solidFill>
                <a:effectLst/>
                <a:latin typeface="Arial" panose="020B0604020202020204" pitchFamily="34" charset="0"/>
                <a:cs typeface="Arial" panose="020B0604020202020204" pitchFamily="34" charset="0"/>
              </a:rPr>
              <a:t>callbackManager</a:t>
            </a:r>
            <a:r>
              <a:rPr lang="en-GB" sz="1500" b="0" i="0" u="none" strike="noStrike" dirty="0">
                <a:solidFill>
                  <a:srgbClr val="000000"/>
                </a:solidFill>
                <a:effectLst/>
                <a:latin typeface="Arial" panose="020B0604020202020204" pitchFamily="34" charset="0"/>
                <a:cs typeface="Arial" panose="020B0604020202020204" pitchFamily="34" charset="0"/>
              </a:rPr>
              <a:t>. </a:t>
            </a:r>
            <a:endParaRPr lang="en-GB" sz="1500" b="0" dirty="0">
              <a:effectLst/>
              <a:latin typeface="Arial" panose="020B0604020202020204" pitchFamily="34" charset="0"/>
              <a:cs typeface="Arial" panose="020B0604020202020204" pitchFamily="34" charset="0"/>
            </a:endParaRPr>
          </a:p>
          <a:p>
            <a:r>
              <a:rPr lang="en-GB" sz="1500" b="0" i="0" u="none" strike="noStrike" dirty="0">
                <a:solidFill>
                  <a:srgbClr val="000000"/>
                </a:solidFill>
                <a:effectLst/>
                <a:latin typeface="Arial" panose="020B0604020202020204" pitchFamily="34" charset="0"/>
                <a:cs typeface="Arial" panose="020B0604020202020204" pitchFamily="34" charset="0"/>
              </a:rPr>
              <a:t>The app can only have one person at a time logged in, and </a:t>
            </a:r>
            <a:r>
              <a:rPr lang="en-GB" sz="1500" b="0" i="0" u="none" strike="noStrike" dirty="0" err="1">
                <a:solidFill>
                  <a:srgbClr val="000000"/>
                </a:solidFill>
                <a:effectLst/>
                <a:latin typeface="Arial" panose="020B0604020202020204" pitchFamily="34" charset="0"/>
                <a:cs typeface="Arial" panose="020B0604020202020204" pitchFamily="34" charset="0"/>
              </a:rPr>
              <a:t>LoginManager</a:t>
            </a:r>
            <a:r>
              <a:rPr lang="en-GB" sz="1500" b="0" i="0" u="none" strike="noStrike" dirty="0">
                <a:solidFill>
                  <a:srgbClr val="000000"/>
                </a:solidFill>
                <a:effectLst/>
                <a:latin typeface="Arial" panose="020B0604020202020204" pitchFamily="34" charset="0"/>
                <a:cs typeface="Arial" panose="020B0604020202020204" pitchFamily="34" charset="0"/>
              </a:rPr>
              <a:t> sets the current </a:t>
            </a:r>
            <a:r>
              <a:rPr lang="en-GB" sz="1500" b="0" i="0" u="none" strike="noStrike" dirty="0" err="1">
                <a:solidFill>
                  <a:srgbClr val="000000"/>
                </a:solidFill>
                <a:effectLst/>
                <a:latin typeface="Arial" panose="020B0604020202020204" pitchFamily="34" charset="0"/>
                <a:cs typeface="Arial" panose="020B0604020202020204" pitchFamily="34" charset="0"/>
              </a:rPr>
              <a:t>AccessToken</a:t>
            </a:r>
            <a:r>
              <a:rPr lang="en-GB" sz="1500" b="0" i="0" u="none" strike="noStrike" dirty="0">
                <a:solidFill>
                  <a:srgbClr val="000000"/>
                </a:solidFill>
                <a:effectLst/>
                <a:latin typeface="Arial" panose="020B0604020202020204" pitchFamily="34" charset="0"/>
                <a:cs typeface="Arial" panose="020B0604020202020204" pitchFamily="34" charset="0"/>
              </a:rPr>
              <a:t> and Profile for that user. The </a:t>
            </a:r>
            <a:r>
              <a:rPr lang="en-GB" sz="1500" b="0" i="0" u="none" strike="noStrike" dirty="0" err="1">
                <a:solidFill>
                  <a:srgbClr val="000000"/>
                </a:solidFill>
                <a:effectLst/>
                <a:latin typeface="Arial" panose="020B0604020202020204" pitchFamily="34" charset="0"/>
                <a:cs typeface="Arial" panose="020B0604020202020204" pitchFamily="34" charset="0"/>
              </a:rPr>
              <a:t>FacebookSDK</a:t>
            </a:r>
            <a:r>
              <a:rPr lang="en-GB" sz="1500" b="0" i="0" u="none" strike="noStrike" dirty="0">
                <a:solidFill>
                  <a:srgbClr val="000000"/>
                </a:solidFill>
                <a:effectLst/>
                <a:latin typeface="Arial" panose="020B0604020202020204" pitchFamily="34" charset="0"/>
                <a:cs typeface="Arial" panose="020B0604020202020204" pitchFamily="34" charset="0"/>
              </a:rPr>
              <a:t> saves this data in shared preferences and sets at the beginning of the session. You can see if a user is already logged in by checking </a:t>
            </a:r>
            <a:r>
              <a:rPr lang="en-GB" sz="1500" b="0" i="0" u="none" strike="noStrike" dirty="0" err="1">
                <a:solidFill>
                  <a:srgbClr val="000000"/>
                </a:solidFill>
                <a:effectLst/>
                <a:latin typeface="Arial" panose="020B0604020202020204" pitchFamily="34" charset="0"/>
                <a:cs typeface="Arial" panose="020B0604020202020204" pitchFamily="34" charset="0"/>
              </a:rPr>
              <a:t>AccessToken.getCurrentAccessToken</a:t>
            </a:r>
            <a:r>
              <a:rPr lang="en-GB" sz="1500" b="0" i="0" u="none" strike="noStrike" dirty="0">
                <a:solidFill>
                  <a:srgbClr val="000000"/>
                </a:solidFill>
                <a:effectLst/>
                <a:latin typeface="Arial" panose="020B0604020202020204" pitchFamily="34" charset="0"/>
                <a:cs typeface="Arial" panose="020B0604020202020204" pitchFamily="34" charset="0"/>
              </a:rPr>
              <a:t>() and </a:t>
            </a:r>
            <a:r>
              <a:rPr lang="en-GB" sz="1500" b="0" i="0" u="none" strike="noStrike" dirty="0" err="1">
                <a:solidFill>
                  <a:srgbClr val="000000"/>
                </a:solidFill>
                <a:effectLst/>
                <a:latin typeface="Arial" panose="020B0604020202020204" pitchFamily="34" charset="0"/>
                <a:cs typeface="Arial" panose="020B0604020202020204" pitchFamily="34" charset="0"/>
              </a:rPr>
              <a:t>Profile.getCurrentProfile</a:t>
            </a:r>
            <a:r>
              <a:rPr lang="en-GB" sz="1500" b="0" i="0" u="none" strike="noStrike" dirty="0">
                <a:solidFill>
                  <a:srgbClr val="000000"/>
                </a:solidFill>
                <a:effectLst/>
                <a:latin typeface="Arial" panose="020B0604020202020204" pitchFamily="34" charset="0"/>
                <a:cs typeface="Arial" panose="020B0604020202020204" pitchFamily="34" charset="0"/>
              </a:rPr>
              <a:t>(). </a:t>
            </a:r>
            <a:endParaRPr lang="en-GB" sz="1500" dirty="0">
              <a:latin typeface="Arial" panose="020B0604020202020204" pitchFamily="34" charset="0"/>
              <a:cs typeface="Arial" panose="020B0604020202020204" pitchFamily="34" charset="0"/>
            </a:endParaRPr>
          </a:p>
          <a:p>
            <a:r>
              <a:rPr lang="en-GB" sz="1500" b="0" i="0" u="none" strike="noStrike" dirty="0">
                <a:solidFill>
                  <a:srgbClr val="000000"/>
                </a:solidFill>
                <a:effectLst/>
                <a:latin typeface="Arial" panose="020B0604020202020204" pitchFamily="34" charset="0"/>
              </a:rPr>
              <a:t>Once a user logs out the </a:t>
            </a:r>
            <a:r>
              <a:rPr lang="en-GB" sz="1500" b="0" i="0" u="none" strike="noStrike" dirty="0" err="1">
                <a:solidFill>
                  <a:srgbClr val="000000"/>
                </a:solidFill>
                <a:effectLst/>
                <a:latin typeface="Arial" panose="020B0604020202020204" pitchFamily="34" charset="0"/>
              </a:rPr>
              <a:t>imageview</a:t>
            </a:r>
            <a:r>
              <a:rPr lang="en-GB" sz="1500" b="0" i="0" u="none" strike="noStrike" dirty="0">
                <a:solidFill>
                  <a:srgbClr val="000000"/>
                </a:solidFill>
                <a:effectLst/>
                <a:latin typeface="Arial" panose="020B0604020202020204" pitchFamily="34" charset="0"/>
              </a:rPr>
              <a:t> and </a:t>
            </a:r>
            <a:r>
              <a:rPr lang="en-GB" sz="1500" b="0" i="0" u="none" strike="noStrike" dirty="0" err="1">
                <a:solidFill>
                  <a:srgbClr val="000000"/>
                </a:solidFill>
                <a:effectLst/>
                <a:latin typeface="Arial" panose="020B0604020202020204" pitchFamily="34" charset="0"/>
              </a:rPr>
              <a:t>textview</a:t>
            </a:r>
            <a:r>
              <a:rPr lang="en-GB" sz="1500" b="0" i="0" u="none" strike="noStrike" dirty="0">
                <a:solidFill>
                  <a:srgbClr val="000000"/>
                </a:solidFill>
                <a:effectLst/>
                <a:latin typeface="Arial" panose="020B0604020202020204" pitchFamily="34" charset="0"/>
              </a:rPr>
              <a:t> are cleared.</a:t>
            </a:r>
            <a:endParaRPr lang="en-GB" sz="15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329EC5-FA24-4CB9-970E-D7AE0F3B890F}"/>
              </a:ext>
            </a:extLst>
          </p:cNvPr>
          <p:cNvPicPr>
            <a:picLocks noChangeAspect="1"/>
          </p:cNvPicPr>
          <p:nvPr/>
        </p:nvPicPr>
        <p:blipFill>
          <a:blip r:embed="rId2"/>
          <a:stretch>
            <a:fillRect/>
          </a:stretch>
        </p:blipFill>
        <p:spPr>
          <a:xfrm>
            <a:off x="128021" y="1543574"/>
            <a:ext cx="2848654" cy="3372375"/>
          </a:xfrm>
          <a:prstGeom prst="rect">
            <a:avLst/>
          </a:prstGeom>
        </p:spPr>
      </p:pic>
      <p:pic>
        <p:nvPicPr>
          <p:cNvPr id="7" name="Picture 6">
            <a:extLst>
              <a:ext uri="{FF2B5EF4-FFF2-40B4-BE49-F238E27FC236}">
                <a16:creationId xmlns:a16="http://schemas.microsoft.com/office/drawing/2014/main" id="{FBE06EF7-B71F-4462-A3E4-3EAF533A88A7}"/>
              </a:ext>
            </a:extLst>
          </p:cNvPr>
          <p:cNvPicPr>
            <a:picLocks noChangeAspect="1"/>
          </p:cNvPicPr>
          <p:nvPr/>
        </p:nvPicPr>
        <p:blipFill>
          <a:blip r:embed="rId3"/>
          <a:stretch>
            <a:fillRect/>
          </a:stretch>
        </p:blipFill>
        <p:spPr>
          <a:xfrm>
            <a:off x="2976675" y="1140953"/>
            <a:ext cx="2675164" cy="3372375"/>
          </a:xfrm>
          <a:prstGeom prst="rect">
            <a:avLst/>
          </a:prstGeom>
        </p:spPr>
      </p:pic>
      <p:pic>
        <p:nvPicPr>
          <p:cNvPr id="9" name="Picture 8">
            <a:extLst>
              <a:ext uri="{FF2B5EF4-FFF2-40B4-BE49-F238E27FC236}">
                <a16:creationId xmlns:a16="http://schemas.microsoft.com/office/drawing/2014/main" id="{BD901944-ACC1-4923-8375-2E10644A65ED}"/>
              </a:ext>
            </a:extLst>
          </p:cNvPr>
          <p:cNvPicPr>
            <a:picLocks noChangeAspect="1"/>
          </p:cNvPicPr>
          <p:nvPr/>
        </p:nvPicPr>
        <p:blipFill>
          <a:blip r:embed="rId4"/>
          <a:stretch>
            <a:fillRect/>
          </a:stretch>
        </p:blipFill>
        <p:spPr>
          <a:xfrm>
            <a:off x="567385" y="4622334"/>
            <a:ext cx="2792205" cy="1950776"/>
          </a:xfrm>
          <a:prstGeom prst="rect">
            <a:avLst/>
          </a:prstGeom>
        </p:spPr>
      </p:pic>
      <p:pic>
        <p:nvPicPr>
          <p:cNvPr id="12" name="Picture 11">
            <a:extLst>
              <a:ext uri="{FF2B5EF4-FFF2-40B4-BE49-F238E27FC236}">
                <a16:creationId xmlns:a16="http://schemas.microsoft.com/office/drawing/2014/main" id="{7FAEE471-8DEF-40EB-825D-0CD3E2EEED91}"/>
              </a:ext>
            </a:extLst>
          </p:cNvPr>
          <p:cNvPicPr>
            <a:picLocks noChangeAspect="1"/>
          </p:cNvPicPr>
          <p:nvPr/>
        </p:nvPicPr>
        <p:blipFill>
          <a:blip r:embed="rId5"/>
          <a:stretch>
            <a:fillRect/>
          </a:stretch>
        </p:blipFill>
        <p:spPr>
          <a:xfrm>
            <a:off x="3141048" y="4798502"/>
            <a:ext cx="3075026" cy="1155941"/>
          </a:xfrm>
          <a:prstGeom prst="rect">
            <a:avLst/>
          </a:prstGeom>
        </p:spPr>
      </p:pic>
    </p:spTree>
    <p:extLst>
      <p:ext uri="{BB962C8B-B14F-4D97-AF65-F5344CB8AC3E}">
        <p14:creationId xmlns:p14="http://schemas.microsoft.com/office/powerpoint/2010/main" val="175285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BC76-A303-4222-AECC-364F85659303}"/>
              </a:ext>
            </a:extLst>
          </p:cNvPr>
          <p:cNvSpPr>
            <a:spLocks noGrp="1"/>
          </p:cNvSpPr>
          <p:nvPr>
            <p:ph type="title"/>
          </p:nvPr>
        </p:nvSpPr>
        <p:spPr/>
        <p:txBody>
          <a:bodyPr/>
          <a:lstStyle/>
          <a:p>
            <a:r>
              <a:rPr lang="en-GB" dirty="0"/>
              <a:t>Design Decisions and changes (1)</a:t>
            </a:r>
          </a:p>
        </p:txBody>
      </p:sp>
      <p:sp>
        <p:nvSpPr>
          <p:cNvPr id="3" name="Content Placeholder 2">
            <a:extLst>
              <a:ext uri="{FF2B5EF4-FFF2-40B4-BE49-F238E27FC236}">
                <a16:creationId xmlns:a16="http://schemas.microsoft.com/office/drawing/2014/main" id="{6F5559B5-E8A1-4121-8B69-1122AE0BFE60}"/>
              </a:ext>
            </a:extLst>
          </p:cNvPr>
          <p:cNvSpPr>
            <a:spLocks noGrp="1"/>
          </p:cNvSpPr>
          <p:nvPr>
            <p:ph idx="1"/>
          </p:nvPr>
        </p:nvSpPr>
        <p:spPr>
          <a:xfrm>
            <a:off x="6224630" y="1825625"/>
            <a:ext cx="5129169" cy="4351338"/>
          </a:xfrm>
        </p:spPr>
        <p:txBody>
          <a:bodyPr/>
          <a:lstStyle/>
          <a:p>
            <a:r>
              <a:rPr lang="en-GB" sz="1800" b="0" i="0" u="none" strike="noStrike" dirty="0">
                <a:solidFill>
                  <a:srgbClr val="000000"/>
                </a:solidFill>
                <a:effectLst/>
                <a:latin typeface="Arial" panose="020B0604020202020204" pitchFamily="34" charset="0"/>
              </a:rPr>
              <a:t>There have been multiple design changes from the original design prototypes. one of the main ones is how each page of the app looks. The two screenshots show how the homepage was first designed to look and how it looks at the moment. As you can see 2 sections have been removed from the current design, this is because those sections have been moved to other pages. </a:t>
            </a:r>
          </a:p>
          <a:p>
            <a:r>
              <a:rPr lang="en-GB" sz="1800" b="0" i="0" u="none" strike="noStrike" dirty="0">
                <a:solidFill>
                  <a:srgbClr val="000000"/>
                </a:solidFill>
                <a:effectLst/>
                <a:latin typeface="Arial" panose="020B0604020202020204" pitchFamily="34" charset="0"/>
              </a:rPr>
              <a:t>After starting to build the application  I realised that user might need a quick way to access different topics instead of having to look through pages multiple. Thus I have removed the “postcode opinion” section and the “weekly polls” section and replaced it with direct links to each topic. </a:t>
            </a:r>
            <a:endParaRPr lang="en-GB" dirty="0"/>
          </a:p>
        </p:txBody>
      </p:sp>
      <p:pic>
        <p:nvPicPr>
          <p:cNvPr id="7" name="Picture 6">
            <a:extLst>
              <a:ext uri="{FF2B5EF4-FFF2-40B4-BE49-F238E27FC236}">
                <a16:creationId xmlns:a16="http://schemas.microsoft.com/office/drawing/2014/main" id="{784053C1-F083-4F18-AA2B-256C98E5F21E}"/>
              </a:ext>
            </a:extLst>
          </p:cNvPr>
          <p:cNvPicPr>
            <a:picLocks noChangeAspect="1"/>
          </p:cNvPicPr>
          <p:nvPr/>
        </p:nvPicPr>
        <p:blipFill>
          <a:blip r:embed="rId2"/>
          <a:stretch>
            <a:fillRect/>
          </a:stretch>
        </p:blipFill>
        <p:spPr>
          <a:xfrm>
            <a:off x="3520531" y="1546730"/>
            <a:ext cx="2363203" cy="4909127"/>
          </a:xfrm>
          <a:prstGeom prst="rect">
            <a:avLst/>
          </a:prstGeom>
        </p:spPr>
      </p:pic>
      <p:pic>
        <p:nvPicPr>
          <p:cNvPr id="8" name="Picture 7" descr="Table&#10;&#10;Description automatically generated">
            <a:extLst>
              <a:ext uri="{FF2B5EF4-FFF2-40B4-BE49-F238E27FC236}">
                <a16:creationId xmlns:a16="http://schemas.microsoft.com/office/drawing/2014/main" id="{2FC1F734-567A-4AC4-9BD2-9925166B0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97" y="1690685"/>
            <a:ext cx="2761384" cy="4909127"/>
          </a:xfrm>
          <a:prstGeom prst="rect">
            <a:avLst/>
          </a:prstGeom>
        </p:spPr>
      </p:pic>
      <p:sp>
        <p:nvSpPr>
          <p:cNvPr id="9" name="Arrow: Right 8">
            <a:extLst>
              <a:ext uri="{FF2B5EF4-FFF2-40B4-BE49-F238E27FC236}">
                <a16:creationId xmlns:a16="http://schemas.microsoft.com/office/drawing/2014/main" id="{2F72E354-7DB9-4431-ACF4-8052D60952C2}"/>
              </a:ext>
            </a:extLst>
          </p:cNvPr>
          <p:cNvSpPr/>
          <p:nvPr/>
        </p:nvSpPr>
        <p:spPr>
          <a:xfrm>
            <a:off x="2927927" y="3315855"/>
            <a:ext cx="59260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18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695587" y="68108"/>
            <a:ext cx="10515600" cy="1325563"/>
          </a:xfrm>
        </p:spPr>
        <p:txBody>
          <a:bodyPr/>
          <a:lstStyle/>
          <a:p>
            <a:pPr algn="ctr"/>
            <a:r>
              <a:rPr lang="en-GB" b="1" dirty="0">
                <a:latin typeface="+mn-lt"/>
              </a:rPr>
              <a:t>Inserting questions and poll to database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8017691" y="1172051"/>
            <a:ext cx="4083280" cy="5149684"/>
          </a:xfrm>
        </p:spPr>
        <p:txBody>
          <a:bodyPr>
            <a:noAutofit/>
          </a:bodyPr>
          <a:lstStyle/>
          <a:p>
            <a:r>
              <a:rPr lang="en-GB" sz="1400" b="0" i="0" u="none" strike="noStrike" dirty="0">
                <a:solidFill>
                  <a:srgbClr val="000000"/>
                </a:solidFill>
                <a:effectLst/>
                <a:latin typeface="Arial" panose="020B0604020202020204" pitchFamily="34" charset="0"/>
                <a:cs typeface="Arial" panose="020B0604020202020204" pitchFamily="34" charset="0"/>
              </a:rPr>
              <a:t>Admin users have the ability to add polls and their questions into the database. I've included a Word document with my submission which contains poll questions and </a:t>
            </a:r>
            <a:r>
              <a:rPr lang="en-GB" sz="1400" b="0" i="0" u="none" strike="noStrike" dirty="0" err="1">
                <a:solidFill>
                  <a:srgbClr val="000000"/>
                </a:solidFill>
                <a:effectLst/>
                <a:latin typeface="Arial" panose="020B0604020202020204" pitchFamily="34" charset="0"/>
                <a:cs typeface="Arial" panose="020B0604020202020204" pitchFamily="34" charset="0"/>
              </a:rPr>
              <a:t>and</a:t>
            </a:r>
            <a:r>
              <a:rPr lang="en-GB" sz="1400" b="0" i="0" u="none" strike="noStrike" dirty="0">
                <a:solidFill>
                  <a:srgbClr val="000000"/>
                </a:solidFill>
                <a:effectLst/>
                <a:latin typeface="Arial" panose="020B0604020202020204" pitchFamily="34" charset="0"/>
                <a:cs typeface="Arial" panose="020B0604020202020204" pitchFamily="34" charset="0"/>
              </a:rPr>
              <a:t> poll titles. the check question data and check poll data buttons verify that the admin has followed the correct format. Format is very important as the application is looking for certain symbols to know when to start a new line and when to separate data. If the checks pass then the status </a:t>
            </a:r>
            <a:r>
              <a:rPr lang="en-GB" sz="1400" b="0" i="0" u="none" strike="noStrike" dirty="0" err="1">
                <a:solidFill>
                  <a:srgbClr val="000000"/>
                </a:solidFill>
                <a:effectLst/>
                <a:latin typeface="Arial" panose="020B0604020202020204" pitchFamily="34" charset="0"/>
                <a:cs typeface="Arial" panose="020B0604020202020204" pitchFamily="34" charset="0"/>
              </a:rPr>
              <a:t>textview</a:t>
            </a:r>
            <a:r>
              <a:rPr lang="en-GB" sz="1400" b="0" i="0" u="none" strike="noStrike" dirty="0">
                <a:solidFill>
                  <a:srgbClr val="000000"/>
                </a:solidFill>
                <a:effectLst/>
                <a:latin typeface="Arial" panose="020B0604020202020204" pitchFamily="34" charset="0"/>
                <a:cs typeface="Arial" panose="020B0604020202020204" pitchFamily="34" charset="0"/>
              </a:rPr>
              <a:t> is updated with the correct status. </a:t>
            </a:r>
            <a:endParaRPr lang="en-GB" sz="1400" dirty="0">
              <a:solidFill>
                <a:srgbClr val="000000"/>
              </a:solidFill>
              <a:latin typeface="Arial" panose="020B0604020202020204" pitchFamily="34" charset="0"/>
              <a:cs typeface="Arial" panose="020B0604020202020204" pitchFamily="34" charset="0"/>
            </a:endParaRPr>
          </a:p>
          <a:p>
            <a:r>
              <a:rPr lang="en-GB" sz="1400" b="0" i="0" u="none" strike="noStrike" dirty="0">
                <a:solidFill>
                  <a:srgbClr val="000000"/>
                </a:solidFill>
                <a:effectLst/>
                <a:latin typeface="Arial" panose="020B0604020202020204" pitchFamily="34" charset="0"/>
                <a:cs typeface="Arial" panose="020B0604020202020204" pitchFamily="34" charset="0"/>
              </a:rPr>
              <a:t>If those status </a:t>
            </a:r>
            <a:r>
              <a:rPr lang="en-GB" sz="1400" b="0" i="0" u="none" strike="noStrike" dirty="0" err="1">
                <a:solidFill>
                  <a:srgbClr val="000000"/>
                </a:solidFill>
                <a:effectLst/>
                <a:latin typeface="Arial" panose="020B0604020202020204" pitchFamily="34" charset="0"/>
                <a:cs typeface="Arial" panose="020B0604020202020204" pitchFamily="34" charset="0"/>
              </a:rPr>
              <a:t>textviews</a:t>
            </a:r>
            <a:r>
              <a:rPr lang="en-GB" sz="1400" b="0" i="0" u="none" strike="noStrike" dirty="0">
                <a:solidFill>
                  <a:srgbClr val="000000"/>
                </a:solidFill>
                <a:effectLst/>
                <a:latin typeface="Arial" panose="020B0604020202020204" pitchFamily="34" charset="0"/>
                <a:cs typeface="Arial" panose="020B0604020202020204" pitchFamily="34" charset="0"/>
              </a:rPr>
              <a:t> show “SUCCESS -Ready” the administrator can press the upload button which sends the data to the database. </a:t>
            </a:r>
          </a:p>
          <a:p>
            <a:pPr marL="0" indent="0">
              <a:spcBef>
                <a:spcPts val="0"/>
              </a:spcBef>
              <a:buNone/>
            </a:pPr>
            <a:endParaRPr lang="en-GB" sz="1400" b="0" dirty="0">
              <a:effectLst/>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If however, the question and poll input fields are left empty and the admin presses upload the status text fields will be updated to show that no information was given. </a:t>
            </a:r>
          </a:p>
          <a:p>
            <a:pPr marL="0" indent="0">
              <a:spcBef>
                <a:spcPts val="0"/>
              </a:spcBef>
              <a:buNone/>
            </a:pPr>
            <a:endParaRPr lang="en-GB" sz="1400" b="0" i="0" u="none" strike="noStrike" dirty="0">
              <a:solidFill>
                <a:srgbClr val="000000"/>
              </a:solidFill>
              <a:effectLst/>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If a question or a poll has already been added to the database the status </a:t>
            </a:r>
            <a:r>
              <a:rPr lang="en-GB" sz="1400" b="0" i="0" u="none" strike="noStrike" dirty="0" err="1">
                <a:solidFill>
                  <a:srgbClr val="000000"/>
                </a:solidFill>
                <a:effectLst/>
                <a:latin typeface="Arial" panose="020B0604020202020204" pitchFamily="34" charset="0"/>
                <a:cs typeface="Arial" panose="020B0604020202020204" pitchFamily="34" charset="0"/>
              </a:rPr>
              <a:t>textviews</a:t>
            </a:r>
            <a:r>
              <a:rPr lang="en-GB" sz="1400" b="0" i="0" u="none" strike="noStrike" dirty="0">
                <a:solidFill>
                  <a:srgbClr val="000000"/>
                </a:solidFill>
                <a:effectLst/>
                <a:latin typeface="Arial" panose="020B0604020202020204" pitchFamily="34" charset="0"/>
                <a:cs typeface="Arial" panose="020B0604020202020204" pitchFamily="34" charset="0"/>
              </a:rPr>
              <a:t> will also update to show this. </a:t>
            </a:r>
            <a:endParaRPr lang="en-GB" sz="1400" b="0" dirty="0">
              <a:effectLst/>
              <a:latin typeface="Arial" panose="020B0604020202020204" pitchFamily="34" charset="0"/>
              <a:cs typeface="Arial" panose="020B0604020202020204" pitchFamily="34" charset="0"/>
            </a:endParaRPr>
          </a:p>
          <a:p>
            <a:pPr marL="0" indent="0">
              <a:buNone/>
            </a:pPr>
            <a:br>
              <a:rPr lang="en-GB" sz="1400" dirty="0">
                <a:latin typeface="Arial" panose="020B0604020202020204" pitchFamily="34" charset="0"/>
                <a:cs typeface="Arial" panose="020B0604020202020204" pitchFamily="34" charset="0"/>
              </a:rPr>
            </a:br>
            <a:endParaRPr lang="en-GB" sz="1400" b="0" dirty="0">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8DCD9F1-DC23-4A86-B812-42083125692D}"/>
              </a:ext>
            </a:extLst>
          </p:cNvPr>
          <p:cNvPicPr>
            <a:picLocks noChangeAspect="1"/>
          </p:cNvPicPr>
          <p:nvPr/>
        </p:nvPicPr>
        <p:blipFill>
          <a:blip r:embed="rId2"/>
          <a:stretch>
            <a:fillRect/>
          </a:stretch>
        </p:blipFill>
        <p:spPr>
          <a:xfrm>
            <a:off x="98337" y="1167239"/>
            <a:ext cx="1432001" cy="3163455"/>
          </a:xfrm>
          <a:prstGeom prst="rect">
            <a:avLst/>
          </a:prstGeom>
        </p:spPr>
      </p:pic>
      <p:pic>
        <p:nvPicPr>
          <p:cNvPr id="11" name="Picture 10">
            <a:extLst>
              <a:ext uri="{FF2B5EF4-FFF2-40B4-BE49-F238E27FC236}">
                <a16:creationId xmlns:a16="http://schemas.microsoft.com/office/drawing/2014/main" id="{928148AB-58A8-436D-B4C6-5A5AFD23347C}"/>
              </a:ext>
            </a:extLst>
          </p:cNvPr>
          <p:cNvPicPr>
            <a:picLocks noChangeAspect="1"/>
          </p:cNvPicPr>
          <p:nvPr/>
        </p:nvPicPr>
        <p:blipFill>
          <a:blip r:embed="rId3"/>
          <a:stretch>
            <a:fillRect/>
          </a:stretch>
        </p:blipFill>
        <p:spPr>
          <a:xfrm>
            <a:off x="1864068" y="4962878"/>
            <a:ext cx="1800690" cy="1028700"/>
          </a:xfrm>
          <a:prstGeom prst="rect">
            <a:avLst/>
          </a:prstGeom>
        </p:spPr>
      </p:pic>
      <p:pic>
        <p:nvPicPr>
          <p:cNvPr id="13" name="Picture 12">
            <a:extLst>
              <a:ext uri="{FF2B5EF4-FFF2-40B4-BE49-F238E27FC236}">
                <a16:creationId xmlns:a16="http://schemas.microsoft.com/office/drawing/2014/main" id="{8E5E4006-142D-4F6A-A86D-344D73286A6F}"/>
              </a:ext>
            </a:extLst>
          </p:cNvPr>
          <p:cNvPicPr>
            <a:picLocks noChangeAspect="1"/>
          </p:cNvPicPr>
          <p:nvPr/>
        </p:nvPicPr>
        <p:blipFill>
          <a:blip r:embed="rId4"/>
          <a:stretch>
            <a:fillRect/>
          </a:stretch>
        </p:blipFill>
        <p:spPr>
          <a:xfrm>
            <a:off x="1717360" y="1186322"/>
            <a:ext cx="1471197" cy="3163455"/>
          </a:xfrm>
          <a:prstGeom prst="rect">
            <a:avLst/>
          </a:prstGeom>
        </p:spPr>
      </p:pic>
      <p:pic>
        <p:nvPicPr>
          <p:cNvPr id="15" name="Picture 14">
            <a:extLst>
              <a:ext uri="{FF2B5EF4-FFF2-40B4-BE49-F238E27FC236}">
                <a16:creationId xmlns:a16="http://schemas.microsoft.com/office/drawing/2014/main" id="{5CBA44A1-1AA3-41E1-A73A-BA1E78275A25}"/>
              </a:ext>
            </a:extLst>
          </p:cNvPr>
          <p:cNvPicPr>
            <a:picLocks noChangeAspect="1"/>
          </p:cNvPicPr>
          <p:nvPr/>
        </p:nvPicPr>
        <p:blipFill>
          <a:blip r:embed="rId5"/>
          <a:stretch>
            <a:fillRect/>
          </a:stretch>
        </p:blipFill>
        <p:spPr>
          <a:xfrm>
            <a:off x="156578" y="4493528"/>
            <a:ext cx="1691877" cy="2283346"/>
          </a:xfrm>
          <a:prstGeom prst="rect">
            <a:avLst/>
          </a:prstGeom>
        </p:spPr>
      </p:pic>
      <p:pic>
        <p:nvPicPr>
          <p:cNvPr id="17" name="Picture 16">
            <a:extLst>
              <a:ext uri="{FF2B5EF4-FFF2-40B4-BE49-F238E27FC236}">
                <a16:creationId xmlns:a16="http://schemas.microsoft.com/office/drawing/2014/main" id="{3F17DC03-E10A-4E13-B25A-F338B23B4B64}"/>
              </a:ext>
            </a:extLst>
          </p:cNvPr>
          <p:cNvPicPr>
            <a:picLocks noChangeAspect="1"/>
          </p:cNvPicPr>
          <p:nvPr/>
        </p:nvPicPr>
        <p:blipFill>
          <a:blip r:embed="rId6"/>
          <a:stretch>
            <a:fillRect/>
          </a:stretch>
        </p:blipFill>
        <p:spPr>
          <a:xfrm>
            <a:off x="3497212" y="2704186"/>
            <a:ext cx="2182454" cy="1823316"/>
          </a:xfrm>
          <a:prstGeom prst="rect">
            <a:avLst/>
          </a:prstGeom>
        </p:spPr>
      </p:pic>
      <p:pic>
        <p:nvPicPr>
          <p:cNvPr id="19" name="Picture 18">
            <a:extLst>
              <a:ext uri="{FF2B5EF4-FFF2-40B4-BE49-F238E27FC236}">
                <a16:creationId xmlns:a16="http://schemas.microsoft.com/office/drawing/2014/main" id="{C47E0ECA-F507-4A66-893B-09FBF6CCE76C}"/>
              </a:ext>
            </a:extLst>
          </p:cNvPr>
          <p:cNvPicPr>
            <a:picLocks noChangeAspect="1"/>
          </p:cNvPicPr>
          <p:nvPr/>
        </p:nvPicPr>
        <p:blipFill rotWithShape="1">
          <a:blip r:embed="rId7"/>
          <a:srcRect t="59630"/>
          <a:stretch/>
        </p:blipFill>
        <p:spPr>
          <a:xfrm>
            <a:off x="6001582" y="1488384"/>
            <a:ext cx="1599775" cy="1325564"/>
          </a:xfrm>
          <a:prstGeom prst="rect">
            <a:avLst/>
          </a:prstGeom>
        </p:spPr>
      </p:pic>
      <p:pic>
        <p:nvPicPr>
          <p:cNvPr id="21" name="Picture 20">
            <a:extLst>
              <a:ext uri="{FF2B5EF4-FFF2-40B4-BE49-F238E27FC236}">
                <a16:creationId xmlns:a16="http://schemas.microsoft.com/office/drawing/2014/main" id="{E929DC06-EF08-4CA5-A22F-E10DFA80B101}"/>
              </a:ext>
            </a:extLst>
          </p:cNvPr>
          <p:cNvPicPr>
            <a:picLocks noChangeAspect="1"/>
          </p:cNvPicPr>
          <p:nvPr/>
        </p:nvPicPr>
        <p:blipFill>
          <a:blip r:embed="rId8"/>
          <a:stretch>
            <a:fillRect/>
          </a:stretch>
        </p:blipFill>
        <p:spPr>
          <a:xfrm>
            <a:off x="3552316" y="1378623"/>
            <a:ext cx="1948877" cy="1280246"/>
          </a:xfrm>
          <a:prstGeom prst="rect">
            <a:avLst/>
          </a:prstGeom>
        </p:spPr>
      </p:pic>
      <p:pic>
        <p:nvPicPr>
          <p:cNvPr id="23" name="Picture 22">
            <a:extLst>
              <a:ext uri="{FF2B5EF4-FFF2-40B4-BE49-F238E27FC236}">
                <a16:creationId xmlns:a16="http://schemas.microsoft.com/office/drawing/2014/main" id="{58760578-9203-4DB5-88F2-2242160AAA0D}"/>
              </a:ext>
            </a:extLst>
          </p:cNvPr>
          <p:cNvPicPr>
            <a:picLocks noChangeAspect="1"/>
          </p:cNvPicPr>
          <p:nvPr/>
        </p:nvPicPr>
        <p:blipFill>
          <a:blip r:embed="rId9"/>
          <a:stretch>
            <a:fillRect/>
          </a:stretch>
        </p:blipFill>
        <p:spPr>
          <a:xfrm>
            <a:off x="6096000" y="3017986"/>
            <a:ext cx="1719513" cy="1823316"/>
          </a:xfrm>
          <a:prstGeom prst="rect">
            <a:avLst/>
          </a:prstGeom>
        </p:spPr>
      </p:pic>
      <p:pic>
        <p:nvPicPr>
          <p:cNvPr id="25" name="Picture 24">
            <a:extLst>
              <a:ext uri="{FF2B5EF4-FFF2-40B4-BE49-F238E27FC236}">
                <a16:creationId xmlns:a16="http://schemas.microsoft.com/office/drawing/2014/main" id="{7FEE20A3-0A87-4FF7-B0CD-8651DEB521DA}"/>
              </a:ext>
            </a:extLst>
          </p:cNvPr>
          <p:cNvPicPr>
            <a:picLocks noChangeAspect="1"/>
          </p:cNvPicPr>
          <p:nvPr/>
        </p:nvPicPr>
        <p:blipFill>
          <a:blip r:embed="rId10"/>
          <a:stretch>
            <a:fillRect/>
          </a:stretch>
        </p:blipFill>
        <p:spPr>
          <a:xfrm>
            <a:off x="3926352" y="4854317"/>
            <a:ext cx="1879987" cy="1633915"/>
          </a:xfrm>
          <a:prstGeom prst="rect">
            <a:avLst/>
          </a:prstGeom>
        </p:spPr>
      </p:pic>
      <p:pic>
        <p:nvPicPr>
          <p:cNvPr id="27" name="Picture 26">
            <a:extLst>
              <a:ext uri="{FF2B5EF4-FFF2-40B4-BE49-F238E27FC236}">
                <a16:creationId xmlns:a16="http://schemas.microsoft.com/office/drawing/2014/main" id="{B1975085-70C5-4BF2-966E-5D160B7674D8}"/>
              </a:ext>
            </a:extLst>
          </p:cNvPr>
          <p:cNvPicPr>
            <a:picLocks noChangeAspect="1"/>
          </p:cNvPicPr>
          <p:nvPr/>
        </p:nvPicPr>
        <p:blipFill>
          <a:blip r:embed="rId11"/>
          <a:stretch>
            <a:fillRect/>
          </a:stretch>
        </p:blipFill>
        <p:spPr>
          <a:xfrm>
            <a:off x="6133913" y="4962421"/>
            <a:ext cx="1719513" cy="1638489"/>
          </a:xfrm>
          <a:prstGeom prst="rect">
            <a:avLst/>
          </a:prstGeom>
        </p:spPr>
      </p:pic>
      <p:sp>
        <p:nvSpPr>
          <p:cNvPr id="28" name="Arrow: Right 27">
            <a:extLst>
              <a:ext uri="{FF2B5EF4-FFF2-40B4-BE49-F238E27FC236}">
                <a16:creationId xmlns:a16="http://schemas.microsoft.com/office/drawing/2014/main" id="{1432D074-FEEE-4DD7-B395-FA96D50B9D04}"/>
              </a:ext>
            </a:extLst>
          </p:cNvPr>
          <p:cNvSpPr/>
          <p:nvPr/>
        </p:nvSpPr>
        <p:spPr>
          <a:xfrm>
            <a:off x="1185874" y="1999250"/>
            <a:ext cx="646545" cy="303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Admin login</a:t>
            </a:r>
          </a:p>
        </p:txBody>
      </p:sp>
      <p:sp>
        <p:nvSpPr>
          <p:cNvPr id="30" name="Arrow: Right 29">
            <a:extLst>
              <a:ext uri="{FF2B5EF4-FFF2-40B4-BE49-F238E27FC236}">
                <a16:creationId xmlns:a16="http://schemas.microsoft.com/office/drawing/2014/main" id="{751A2CDA-0C7E-43EC-B7E9-9E596CBF8C59}"/>
              </a:ext>
            </a:extLst>
          </p:cNvPr>
          <p:cNvSpPr/>
          <p:nvPr/>
        </p:nvSpPr>
        <p:spPr>
          <a:xfrm rot="6913211" flipV="1">
            <a:off x="2754088" y="4307617"/>
            <a:ext cx="1749160" cy="346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Copy and past from the polls and questions document .</a:t>
            </a:r>
          </a:p>
        </p:txBody>
      </p:sp>
      <p:sp>
        <p:nvSpPr>
          <p:cNvPr id="33" name="Arrow: Right 32">
            <a:extLst>
              <a:ext uri="{FF2B5EF4-FFF2-40B4-BE49-F238E27FC236}">
                <a16:creationId xmlns:a16="http://schemas.microsoft.com/office/drawing/2014/main" id="{544B2AB5-C352-49C5-9FDC-D57A6BDFC8D5}"/>
              </a:ext>
            </a:extLst>
          </p:cNvPr>
          <p:cNvSpPr/>
          <p:nvPr/>
        </p:nvSpPr>
        <p:spPr>
          <a:xfrm rot="7640859" flipV="1">
            <a:off x="840162" y="2939565"/>
            <a:ext cx="3851513" cy="345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Copy and past from the polls and questions document .</a:t>
            </a:r>
          </a:p>
        </p:txBody>
      </p:sp>
      <p:sp>
        <p:nvSpPr>
          <p:cNvPr id="34" name="Arrow: Right 33">
            <a:extLst>
              <a:ext uri="{FF2B5EF4-FFF2-40B4-BE49-F238E27FC236}">
                <a16:creationId xmlns:a16="http://schemas.microsoft.com/office/drawing/2014/main" id="{ED73D454-19B0-49A9-83A8-1A09B01C04A7}"/>
              </a:ext>
            </a:extLst>
          </p:cNvPr>
          <p:cNvSpPr/>
          <p:nvPr/>
        </p:nvSpPr>
        <p:spPr>
          <a:xfrm rot="20791095">
            <a:off x="5094826" y="1703611"/>
            <a:ext cx="1268856" cy="303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Status is updated</a:t>
            </a:r>
          </a:p>
        </p:txBody>
      </p:sp>
      <p:sp>
        <p:nvSpPr>
          <p:cNvPr id="35" name="Arrow: Right 34">
            <a:extLst>
              <a:ext uri="{FF2B5EF4-FFF2-40B4-BE49-F238E27FC236}">
                <a16:creationId xmlns:a16="http://schemas.microsoft.com/office/drawing/2014/main" id="{079BC75A-396A-41AF-870D-B56641F55CE2}"/>
              </a:ext>
            </a:extLst>
          </p:cNvPr>
          <p:cNvSpPr/>
          <p:nvPr/>
        </p:nvSpPr>
        <p:spPr>
          <a:xfrm rot="20382122">
            <a:off x="5120639" y="3696396"/>
            <a:ext cx="1371400" cy="303833"/>
          </a:xfrm>
          <a:prstGeom prst="rightArrow">
            <a:avLst>
              <a:gd name="adj1" fmla="val 50000"/>
              <a:gd name="adj2" fmla="val 74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Status is updated</a:t>
            </a:r>
          </a:p>
        </p:txBody>
      </p:sp>
      <p:sp>
        <p:nvSpPr>
          <p:cNvPr id="36" name="Arrow: Right 35">
            <a:extLst>
              <a:ext uri="{FF2B5EF4-FFF2-40B4-BE49-F238E27FC236}">
                <a16:creationId xmlns:a16="http://schemas.microsoft.com/office/drawing/2014/main" id="{C5188D4B-7B66-4640-B24E-8133F5FA380B}"/>
              </a:ext>
            </a:extLst>
          </p:cNvPr>
          <p:cNvSpPr/>
          <p:nvPr/>
        </p:nvSpPr>
        <p:spPr>
          <a:xfrm rot="7901494" flipV="1">
            <a:off x="5082277" y="4457148"/>
            <a:ext cx="1696147" cy="335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Status is updated</a:t>
            </a:r>
          </a:p>
        </p:txBody>
      </p:sp>
    </p:spTree>
    <p:extLst>
      <p:ext uri="{BB962C8B-B14F-4D97-AF65-F5344CB8AC3E}">
        <p14:creationId xmlns:p14="http://schemas.microsoft.com/office/powerpoint/2010/main" val="1206081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838200" y="-173416"/>
            <a:ext cx="10260435" cy="1325563"/>
          </a:xfrm>
        </p:spPr>
        <p:txBody>
          <a:bodyPr>
            <a:normAutofit/>
          </a:bodyPr>
          <a:lstStyle/>
          <a:p>
            <a:pPr algn="ctr"/>
            <a:r>
              <a:rPr lang="en-GB" sz="3600" b="1" dirty="0">
                <a:latin typeface="+mn-lt"/>
              </a:rPr>
              <a:t>Inserting questions and poll to database Operation code</a:t>
            </a:r>
            <a:endParaRPr lang="en-GB" sz="3600"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6508949" y="1744910"/>
            <a:ext cx="5628287" cy="4957894"/>
          </a:xfrm>
        </p:spPr>
        <p:txBody>
          <a:bodyPr>
            <a:noAutofit/>
          </a:bodyPr>
          <a:lstStyle/>
          <a:p>
            <a:pPr rtl="0">
              <a:spcBef>
                <a:spcPts val="0"/>
              </a:spcBef>
              <a:spcAft>
                <a:spcPts val="0"/>
              </a:spcAft>
            </a:pPr>
            <a:r>
              <a:rPr lang="en-GB" sz="1200" b="0" i="0" u="none" strike="noStrike" dirty="0">
                <a:solidFill>
                  <a:srgbClr val="000000"/>
                </a:solidFill>
                <a:effectLst/>
                <a:latin typeface="Arial" panose="020B0604020202020204" pitchFamily="34" charset="0"/>
              </a:rPr>
              <a:t>What the admin user inserts into the poll field and question field are read roughly the same way, the only difference is that they use two different formats.</a:t>
            </a:r>
            <a:endParaRPr lang="en-GB" sz="120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endParaRPr lang="en-GB"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GB" sz="1200" b="0" i="0" u="none" strike="noStrike" dirty="0">
                <a:solidFill>
                  <a:srgbClr val="000000"/>
                </a:solidFill>
                <a:effectLst/>
                <a:latin typeface="Arial" panose="020B0604020202020204" pitchFamily="34" charset="0"/>
              </a:rPr>
              <a:t>The first thing that happens is the </a:t>
            </a:r>
            <a:r>
              <a:rPr lang="en-GB" sz="1200" b="0" i="0" u="none" strike="noStrike" dirty="0" err="1">
                <a:solidFill>
                  <a:srgbClr val="000000"/>
                </a:solidFill>
                <a:effectLst/>
                <a:latin typeface="Arial" panose="020B0604020202020204" pitchFamily="34" charset="0"/>
              </a:rPr>
              <a:t>openFileOuput</a:t>
            </a:r>
            <a:r>
              <a:rPr lang="en-GB" sz="1200" b="0" i="0" u="none" strike="noStrike" dirty="0">
                <a:solidFill>
                  <a:srgbClr val="000000"/>
                </a:solidFill>
                <a:effectLst/>
                <a:latin typeface="Arial" panose="020B0604020202020204" pitchFamily="34" charset="0"/>
              </a:rPr>
              <a:t> method from the </a:t>
            </a:r>
            <a:r>
              <a:rPr lang="en-GB" sz="1200" b="0" i="0" u="none" strike="noStrike" dirty="0" err="1">
                <a:solidFill>
                  <a:srgbClr val="000000"/>
                </a:solidFill>
                <a:effectLst/>
                <a:latin typeface="Arial" panose="020B0604020202020204" pitchFamily="34" charset="0"/>
              </a:rPr>
              <a:t>FileOutputStream</a:t>
            </a:r>
            <a:r>
              <a:rPr lang="en-GB" sz="1200" b="0" i="0" u="none" strike="noStrike" dirty="0">
                <a:solidFill>
                  <a:srgbClr val="000000"/>
                </a:solidFill>
                <a:effectLst/>
                <a:latin typeface="Arial" panose="020B0604020202020204" pitchFamily="34" charset="0"/>
              </a:rPr>
              <a:t> class is used to create a file to store the poll data and question data. Then a </a:t>
            </a:r>
            <a:r>
              <a:rPr lang="en-GB" sz="1200" b="0" i="0" u="none" strike="noStrike" dirty="0" err="1">
                <a:solidFill>
                  <a:srgbClr val="000000"/>
                </a:solidFill>
                <a:effectLst/>
                <a:latin typeface="Arial" panose="020B0604020202020204" pitchFamily="34" charset="0"/>
              </a:rPr>
              <a:t>bufferedReader</a:t>
            </a:r>
            <a:r>
              <a:rPr lang="en-GB" sz="1200" b="0" i="0" u="none" strike="noStrike" dirty="0">
                <a:solidFill>
                  <a:srgbClr val="000000"/>
                </a:solidFill>
                <a:effectLst/>
                <a:latin typeface="Arial" panose="020B0604020202020204" pitchFamily="34" charset="0"/>
              </a:rPr>
              <a:t> is used to read each line of the text files. </a:t>
            </a:r>
            <a:endParaRPr lang="en-GB" sz="1200" dirty="0">
              <a:solidFill>
                <a:srgbClr val="000000"/>
              </a:solidFill>
              <a:latin typeface="Arial" panose="020B0604020202020204" pitchFamily="34" charset="0"/>
            </a:endParaRP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rtl="0">
              <a:spcBef>
                <a:spcPts val="0"/>
              </a:spcBef>
              <a:spcAft>
                <a:spcPts val="0"/>
              </a:spcAft>
            </a:pPr>
            <a:r>
              <a:rPr lang="en-GB" sz="1200" b="0" i="0" u="none" strike="noStrike" dirty="0">
                <a:solidFill>
                  <a:srgbClr val="000000"/>
                </a:solidFill>
                <a:effectLst/>
                <a:latin typeface="Arial" panose="020B0604020202020204" pitchFamily="34" charset="0"/>
              </a:rPr>
              <a:t>The split method is used to separate the different data in that specific line of text. The symbol used to represent a split are 2 semicolons (::). In the case of polls the title of the poll, the poll topic and the frequency of that poll (normal/daily) are separated using that symbol. In the case of questions for polls the two semicolons are used to separate the question title from the poll title it's linked to.</a:t>
            </a:r>
            <a:endParaRPr lang="en-GB" sz="1200" dirty="0">
              <a:solidFill>
                <a:srgbClr val="000000"/>
              </a:solidFill>
              <a:latin typeface="Arial" panose="020B0604020202020204" pitchFamily="34" charset="0"/>
            </a:endParaRP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rtl="0">
              <a:spcBef>
                <a:spcPts val="0"/>
              </a:spcBef>
              <a:spcAft>
                <a:spcPts val="0"/>
              </a:spcAft>
            </a:pPr>
            <a:r>
              <a:rPr lang="en-GB" sz="1200" b="0" i="0" u="none" strike="noStrike" dirty="0">
                <a:solidFill>
                  <a:srgbClr val="000000"/>
                </a:solidFill>
                <a:effectLst/>
                <a:latin typeface="Arial" panose="020B0604020202020204" pitchFamily="34" charset="0"/>
              </a:rPr>
              <a:t>A comma is replaced with a new line symbol (\n) to represent a new entry into the database. </a:t>
            </a:r>
            <a:endParaRPr lang="en-GB" sz="1200" b="0" dirty="0">
              <a:effectLst/>
            </a:endParaRPr>
          </a:p>
          <a:p>
            <a:pPr rtl="0">
              <a:spcBef>
                <a:spcPts val="0"/>
              </a:spcBef>
              <a:spcAft>
                <a:spcPts val="0"/>
              </a:spcAft>
            </a:pPr>
            <a:endParaRPr lang="en-GB" sz="1200" i="0" u="none" strike="noStrike" dirty="0">
              <a:solidFill>
                <a:srgbClr val="000000"/>
              </a:solidFill>
              <a:latin typeface="Arial" panose="020B0604020202020204" pitchFamily="34" charset="0"/>
            </a:endParaRPr>
          </a:p>
          <a:p>
            <a:pPr rtl="0">
              <a:spcBef>
                <a:spcPts val="0"/>
              </a:spcBef>
              <a:spcAft>
                <a:spcPts val="0"/>
              </a:spcAft>
            </a:pPr>
            <a:r>
              <a:rPr lang="en-GB" sz="1200" b="0" i="0" u="none" strike="noStrike" dirty="0">
                <a:solidFill>
                  <a:srgbClr val="000000"/>
                </a:solidFill>
                <a:effectLst/>
                <a:latin typeface="Arial" panose="020B0604020202020204" pitchFamily="34" charset="0"/>
              </a:rPr>
              <a:t>Once each line of the text files is split using the separator symbol that line is added to a string list. Inside of the try catch, each index in the string list is assigned a string variable representing the title, topic and frequency of the poll. The same thing is done for the questions text file. Each index in the string list is assigned a string variable representing the Question title and poll title.</a:t>
            </a:r>
            <a:endParaRPr lang="en-GB" sz="1200" b="0" dirty="0">
              <a:effectLst/>
            </a:endParaRPr>
          </a:p>
          <a:p>
            <a:pPr rtl="0">
              <a:spcBef>
                <a:spcPts val="0"/>
              </a:spcBef>
              <a:spcAft>
                <a:spcPts val="0"/>
              </a:spcAft>
            </a:pPr>
            <a:endParaRPr lang="en-GB" sz="1200" i="0" u="none" strike="noStrike" dirty="0">
              <a:solidFill>
                <a:srgbClr val="000000"/>
              </a:solidFill>
              <a:latin typeface="Arial" panose="020B0604020202020204" pitchFamily="34" charset="0"/>
            </a:endParaRPr>
          </a:p>
          <a:p>
            <a:pPr rtl="0">
              <a:spcBef>
                <a:spcPts val="0"/>
              </a:spcBef>
              <a:spcAft>
                <a:spcPts val="0"/>
              </a:spcAft>
            </a:pPr>
            <a:r>
              <a:rPr lang="en-GB" sz="1200" b="0" i="0" u="none" strike="noStrike" dirty="0">
                <a:solidFill>
                  <a:srgbClr val="000000"/>
                </a:solidFill>
                <a:effectLst/>
                <a:latin typeface="Arial" panose="020B0604020202020204" pitchFamily="34" charset="0"/>
              </a:rPr>
              <a:t>The ad questions and ad pause methods from the database helper class are used to insert the prepared data into the database. the assigned string variables from each string list are passed to each method.</a:t>
            </a:r>
            <a:endParaRPr lang="en-GB" sz="1200" b="0" dirty="0">
              <a:effectLst/>
            </a:endParaRPr>
          </a:p>
          <a:p>
            <a:pPr marL="0" indent="0">
              <a:buNone/>
            </a:pPr>
            <a:br>
              <a:rPr lang="en-GB" sz="1200" dirty="0"/>
            </a:br>
            <a:endParaRPr lang="en-GB" sz="1200" i="0" u="none" strike="noStrike"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ABFD62FE-9A45-49B3-A663-2E86092FF120}"/>
              </a:ext>
            </a:extLst>
          </p:cNvPr>
          <p:cNvPicPr>
            <a:picLocks noChangeAspect="1"/>
          </p:cNvPicPr>
          <p:nvPr/>
        </p:nvPicPr>
        <p:blipFill>
          <a:blip r:embed="rId2"/>
          <a:stretch>
            <a:fillRect/>
          </a:stretch>
        </p:blipFill>
        <p:spPr>
          <a:xfrm>
            <a:off x="212269" y="1050741"/>
            <a:ext cx="2671582" cy="3189003"/>
          </a:xfrm>
          <a:prstGeom prst="rect">
            <a:avLst/>
          </a:prstGeom>
        </p:spPr>
      </p:pic>
      <p:pic>
        <p:nvPicPr>
          <p:cNvPr id="9" name="Picture 8">
            <a:extLst>
              <a:ext uri="{FF2B5EF4-FFF2-40B4-BE49-F238E27FC236}">
                <a16:creationId xmlns:a16="http://schemas.microsoft.com/office/drawing/2014/main" id="{74972F59-F537-4422-968C-7EF87B09B9C9}"/>
              </a:ext>
            </a:extLst>
          </p:cNvPr>
          <p:cNvPicPr>
            <a:picLocks noChangeAspect="1"/>
          </p:cNvPicPr>
          <p:nvPr/>
        </p:nvPicPr>
        <p:blipFill>
          <a:blip r:embed="rId3"/>
          <a:stretch>
            <a:fillRect/>
          </a:stretch>
        </p:blipFill>
        <p:spPr>
          <a:xfrm>
            <a:off x="3068665" y="914912"/>
            <a:ext cx="2714938" cy="3308945"/>
          </a:xfrm>
          <a:prstGeom prst="rect">
            <a:avLst/>
          </a:prstGeom>
        </p:spPr>
      </p:pic>
      <p:pic>
        <p:nvPicPr>
          <p:cNvPr id="11" name="Picture 10">
            <a:extLst>
              <a:ext uri="{FF2B5EF4-FFF2-40B4-BE49-F238E27FC236}">
                <a16:creationId xmlns:a16="http://schemas.microsoft.com/office/drawing/2014/main" id="{71832BE6-70AC-49B7-BE3D-62CFC071902B}"/>
              </a:ext>
            </a:extLst>
          </p:cNvPr>
          <p:cNvPicPr>
            <a:picLocks noChangeAspect="1"/>
          </p:cNvPicPr>
          <p:nvPr/>
        </p:nvPicPr>
        <p:blipFill>
          <a:blip r:embed="rId4"/>
          <a:stretch>
            <a:fillRect/>
          </a:stretch>
        </p:blipFill>
        <p:spPr>
          <a:xfrm>
            <a:off x="2999293" y="4253738"/>
            <a:ext cx="3085183" cy="2292770"/>
          </a:xfrm>
          <a:prstGeom prst="rect">
            <a:avLst/>
          </a:prstGeom>
        </p:spPr>
      </p:pic>
      <p:pic>
        <p:nvPicPr>
          <p:cNvPr id="13" name="Picture 12">
            <a:extLst>
              <a:ext uri="{FF2B5EF4-FFF2-40B4-BE49-F238E27FC236}">
                <a16:creationId xmlns:a16="http://schemas.microsoft.com/office/drawing/2014/main" id="{B968AE4B-0912-4FD5-8517-FE57A2EA3BAA}"/>
              </a:ext>
            </a:extLst>
          </p:cNvPr>
          <p:cNvPicPr>
            <a:picLocks noChangeAspect="1"/>
          </p:cNvPicPr>
          <p:nvPr/>
        </p:nvPicPr>
        <p:blipFill>
          <a:blip r:embed="rId5"/>
          <a:stretch>
            <a:fillRect/>
          </a:stretch>
        </p:blipFill>
        <p:spPr>
          <a:xfrm>
            <a:off x="128005" y="4253738"/>
            <a:ext cx="2840110" cy="2366758"/>
          </a:xfrm>
          <a:prstGeom prst="rect">
            <a:avLst/>
          </a:prstGeom>
        </p:spPr>
      </p:pic>
      <p:pic>
        <p:nvPicPr>
          <p:cNvPr id="15" name="Picture 14">
            <a:extLst>
              <a:ext uri="{FF2B5EF4-FFF2-40B4-BE49-F238E27FC236}">
                <a16:creationId xmlns:a16="http://schemas.microsoft.com/office/drawing/2014/main" id="{188065DB-6629-4B86-8CBA-C9248CD9F937}"/>
              </a:ext>
            </a:extLst>
          </p:cNvPr>
          <p:cNvPicPr>
            <a:picLocks noChangeAspect="1"/>
          </p:cNvPicPr>
          <p:nvPr/>
        </p:nvPicPr>
        <p:blipFill>
          <a:blip r:embed="rId6"/>
          <a:stretch>
            <a:fillRect/>
          </a:stretch>
        </p:blipFill>
        <p:spPr>
          <a:xfrm>
            <a:off x="5968417" y="930799"/>
            <a:ext cx="2805026" cy="759058"/>
          </a:xfrm>
          <a:prstGeom prst="rect">
            <a:avLst/>
          </a:prstGeom>
        </p:spPr>
      </p:pic>
    </p:spTree>
    <p:extLst>
      <p:ext uri="{BB962C8B-B14F-4D97-AF65-F5344CB8AC3E}">
        <p14:creationId xmlns:p14="http://schemas.microsoft.com/office/powerpoint/2010/main" val="998137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143-4F7B-454C-812B-5F256B10697C}"/>
              </a:ext>
            </a:extLst>
          </p:cNvPr>
          <p:cNvSpPr>
            <a:spLocks noGrp="1"/>
          </p:cNvSpPr>
          <p:nvPr>
            <p:ph type="title"/>
          </p:nvPr>
        </p:nvSpPr>
        <p:spPr>
          <a:xfrm>
            <a:off x="695587" y="68108"/>
            <a:ext cx="10515600" cy="1325563"/>
          </a:xfrm>
        </p:spPr>
        <p:txBody>
          <a:bodyPr/>
          <a:lstStyle/>
          <a:p>
            <a:pPr algn="ctr"/>
            <a:r>
              <a:rPr lang="en-GB" b="1" dirty="0">
                <a:latin typeface="+mn-lt"/>
              </a:rPr>
              <a:t>Viewing all users / deleting them from the database Operation Overview</a:t>
            </a:r>
            <a:endParaRPr lang="en-GB" dirty="0"/>
          </a:p>
        </p:txBody>
      </p:sp>
      <p:sp>
        <p:nvSpPr>
          <p:cNvPr id="3" name="Content Placeholder 2">
            <a:extLst>
              <a:ext uri="{FF2B5EF4-FFF2-40B4-BE49-F238E27FC236}">
                <a16:creationId xmlns:a16="http://schemas.microsoft.com/office/drawing/2014/main" id="{06C10B1B-D6EF-45FA-99FF-3A941E4F3156}"/>
              </a:ext>
            </a:extLst>
          </p:cNvPr>
          <p:cNvSpPr>
            <a:spLocks noGrp="1"/>
          </p:cNvSpPr>
          <p:nvPr>
            <p:ph idx="1"/>
          </p:nvPr>
        </p:nvSpPr>
        <p:spPr>
          <a:xfrm>
            <a:off x="7843706" y="1410579"/>
            <a:ext cx="4006464" cy="4911156"/>
          </a:xfrm>
        </p:spPr>
        <p:txBody>
          <a:bodyPr>
            <a:noAutofit/>
          </a:bodyPr>
          <a:lstStyle/>
          <a:p>
            <a:r>
              <a:rPr lang="en-GB" sz="1400" b="0" i="0" u="none" strike="noStrike" dirty="0">
                <a:solidFill>
                  <a:srgbClr val="000000"/>
                </a:solidFill>
                <a:effectLst/>
                <a:latin typeface="Arial" panose="020B0604020202020204" pitchFamily="34" charset="0"/>
              </a:rPr>
              <a:t>Once an admin user has logged on and gone to the view user screen. By pressing the show all users button they can see all the users from the database. if there are no users in the database then they will be given the message shown in the screenshot. </a:t>
            </a:r>
          </a:p>
          <a:p>
            <a:r>
              <a:rPr lang="en-GB" sz="1400" b="0" i="0" u="none" strike="noStrike" dirty="0">
                <a:solidFill>
                  <a:srgbClr val="000000"/>
                </a:solidFill>
                <a:effectLst/>
                <a:latin typeface="Arial" panose="020B0604020202020204" pitchFamily="34" charset="0"/>
              </a:rPr>
              <a:t>When an admin presses the “add a new user'' button they will be taken to the “create new account” screen which they can populate with the new users details. If the email is already in the database then the admin won't be able to add a new user with the same email. </a:t>
            </a:r>
          </a:p>
          <a:p>
            <a:r>
              <a:rPr lang="en-GB" sz="1400" b="0" i="0" u="none" strike="noStrike" dirty="0">
                <a:solidFill>
                  <a:srgbClr val="000000"/>
                </a:solidFill>
                <a:effectLst/>
                <a:latin typeface="Arial" panose="020B0604020202020204" pitchFamily="34" charset="0"/>
              </a:rPr>
              <a:t>Once a user has been successfully added to the database as shown in the screenshot a toast message will be shown. </a:t>
            </a:r>
          </a:p>
          <a:p>
            <a:r>
              <a:rPr lang="en-GB" sz="1400" b="0" i="0" u="none" strike="noStrike" dirty="0">
                <a:solidFill>
                  <a:srgbClr val="000000"/>
                </a:solidFill>
                <a:effectLst/>
                <a:latin typeface="Arial" panose="020B0604020202020204" pitchFamily="34" charset="0"/>
              </a:rPr>
              <a:t>The admin user can also remove users from the database. They can do this by pressing the delete icon next to each user's email. </a:t>
            </a:r>
          </a:p>
          <a:p>
            <a:r>
              <a:rPr lang="en-GB" sz="1400" b="0" i="0" u="none" strike="noStrike" dirty="0">
                <a:solidFill>
                  <a:srgbClr val="000000"/>
                </a:solidFill>
                <a:effectLst/>
                <a:latin typeface="Arial" panose="020B0604020202020204" pitchFamily="34" charset="0"/>
              </a:rPr>
              <a:t>Once the user has been successfully removed a success  message will be toasted.</a:t>
            </a:r>
          </a:p>
          <a:p>
            <a:r>
              <a:rPr lang="en-GB" sz="1400" b="0" i="0" u="none" strike="noStrike" dirty="0">
                <a:solidFill>
                  <a:srgbClr val="000000"/>
                </a:solidFill>
                <a:effectLst/>
                <a:latin typeface="Arial" panose="020B0604020202020204" pitchFamily="34" charset="0"/>
              </a:rPr>
              <a:t>If the admin clicks on a user's username then that uses ID will be toasted to the screen.  </a:t>
            </a:r>
            <a:endParaRPr lang="en-GB" sz="1400" dirty="0"/>
          </a:p>
        </p:txBody>
      </p:sp>
      <p:pic>
        <p:nvPicPr>
          <p:cNvPr id="5" name="Picture 4">
            <a:extLst>
              <a:ext uri="{FF2B5EF4-FFF2-40B4-BE49-F238E27FC236}">
                <a16:creationId xmlns:a16="http://schemas.microsoft.com/office/drawing/2014/main" id="{888E4748-90C6-4F19-BBC5-910879EAD87E}"/>
              </a:ext>
            </a:extLst>
          </p:cNvPr>
          <p:cNvPicPr>
            <a:picLocks noChangeAspect="1"/>
          </p:cNvPicPr>
          <p:nvPr/>
        </p:nvPicPr>
        <p:blipFill>
          <a:blip r:embed="rId2"/>
          <a:stretch>
            <a:fillRect/>
          </a:stretch>
        </p:blipFill>
        <p:spPr>
          <a:xfrm>
            <a:off x="341830" y="1566644"/>
            <a:ext cx="1593231" cy="3429000"/>
          </a:xfrm>
          <a:prstGeom prst="rect">
            <a:avLst/>
          </a:prstGeom>
        </p:spPr>
      </p:pic>
      <p:pic>
        <p:nvPicPr>
          <p:cNvPr id="7" name="Picture 6">
            <a:extLst>
              <a:ext uri="{FF2B5EF4-FFF2-40B4-BE49-F238E27FC236}">
                <a16:creationId xmlns:a16="http://schemas.microsoft.com/office/drawing/2014/main" id="{B477D9D9-04C3-45B2-98B6-EA465BC2051B}"/>
              </a:ext>
            </a:extLst>
          </p:cNvPr>
          <p:cNvPicPr>
            <a:picLocks noChangeAspect="1"/>
          </p:cNvPicPr>
          <p:nvPr/>
        </p:nvPicPr>
        <p:blipFill>
          <a:blip r:embed="rId3"/>
          <a:stretch>
            <a:fillRect/>
          </a:stretch>
        </p:blipFill>
        <p:spPr>
          <a:xfrm>
            <a:off x="2478755" y="1224892"/>
            <a:ext cx="1231853" cy="2761051"/>
          </a:xfrm>
          <a:prstGeom prst="rect">
            <a:avLst/>
          </a:prstGeom>
        </p:spPr>
      </p:pic>
      <p:pic>
        <p:nvPicPr>
          <p:cNvPr id="13" name="Picture 12">
            <a:extLst>
              <a:ext uri="{FF2B5EF4-FFF2-40B4-BE49-F238E27FC236}">
                <a16:creationId xmlns:a16="http://schemas.microsoft.com/office/drawing/2014/main" id="{836291F1-C204-42DA-8CB7-1437CD61147D}"/>
              </a:ext>
            </a:extLst>
          </p:cNvPr>
          <p:cNvPicPr>
            <a:picLocks noChangeAspect="1"/>
          </p:cNvPicPr>
          <p:nvPr/>
        </p:nvPicPr>
        <p:blipFill>
          <a:blip r:embed="rId4"/>
          <a:stretch>
            <a:fillRect/>
          </a:stretch>
        </p:blipFill>
        <p:spPr>
          <a:xfrm>
            <a:off x="2425495" y="3984223"/>
            <a:ext cx="1367509" cy="2947903"/>
          </a:xfrm>
          <a:prstGeom prst="rect">
            <a:avLst/>
          </a:prstGeom>
        </p:spPr>
      </p:pic>
      <p:pic>
        <p:nvPicPr>
          <p:cNvPr id="15" name="Picture 14">
            <a:extLst>
              <a:ext uri="{FF2B5EF4-FFF2-40B4-BE49-F238E27FC236}">
                <a16:creationId xmlns:a16="http://schemas.microsoft.com/office/drawing/2014/main" id="{B3021407-208B-44F2-987F-AFE4FAC4EF83}"/>
              </a:ext>
            </a:extLst>
          </p:cNvPr>
          <p:cNvPicPr>
            <a:picLocks noChangeAspect="1"/>
          </p:cNvPicPr>
          <p:nvPr/>
        </p:nvPicPr>
        <p:blipFill>
          <a:blip r:embed="rId5"/>
          <a:stretch>
            <a:fillRect/>
          </a:stretch>
        </p:blipFill>
        <p:spPr>
          <a:xfrm>
            <a:off x="4092355" y="5459894"/>
            <a:ext cx="1453686" cy="1359535"/>
          </a:xfrm>
          <a:prstGeom prst="rect">
            <a:avLst/>
          </a:prstGeom>
        </p:spPr>
      </p:pic>
      <p:pic>
        <p:nvPicPr>
          <p:cNvPr id="17" name="Picture 16">
            <a:extLst>
              <a:ext uri="{FF2B5EF4-FFF2-40B4-BE49-F238E27FC236}">
                <a16:creationId xmlns:a16="http://schemas.microsoft.com/office/drawing/2014/main" id="{6314C5F7-6745-497B-9E50-75D18EB6D4B4}"/>
              </a:ext>
            </a:extLst>
          </p:cNvPr>
          <p:cNvPicPr>
            <a:picLocks noChangeAspect="1"/>
          </p:cNvPicPr>
          <p:nvPr/>
        </p:nvPicPr>
        <p:blipFill>
          <a:blip r:embed="rId6"/>
          <a:stretch>
            <a:fillRect/>
          </a:stretch>
        </p:blipFill>
        <p:spPr>
          <a:xfrm>
            <a:off x="4000919" y="4314001"/>
            <a:ext cx="1952468" cy="1145893"/>
          </a:xfrm>
          <a:prstGeom prst="rect">
            <a:avLst/>
          </a:prstGeom>
        </p:spPr>
      </p:pic>
      <p:pic>
        <p:nvPicPr>
          <p:cNvPr id="19" name="Picture 18">
            <a:extLst>
              <a:ext uri="{FF2B5EF4-FFF2-40B4-BE49-F238E27FC236}">
                <a16:creationId xmlns:a16="http://schemas.microsoft.com/office/drawing/2014/main" id="{9D3C8ADB-F0AF-46CD-BAD4-8ED00C4F0AD2}"/>
              </a:ext>
            </a:extLst>
          </p:cNvPr>
          <p:cNvPicPr>
            <a:picLocks noChangeAspect="1"/>
          </p:cNvPicPr>
          <p:nvPr/>
        </p:nvPicPr>
        <p:blipFill>
          <a:blip r:embed="rId7"/>
          <a:stretch>
            <a:fillRect/>
          </a:stretch>
        </p:blipFill>
        <p:spPr>
          <a:xfrm>
            <a:off x="4192082" y="1410579"/>
            <a:ext cx="1343041" cy="2858548"/>
          </a:xfrm>
          <a:prstGeom prst="rect">
            <a:avLst/>
          </a:prstGeom>
        </p:spPr>
      </p:pic>
      <p:pic>
        <p:nvPicPr>
          <p:cNvPr id="21" name="Picture 20">
            <a:extLst>
              <a:ext uri="{FF2B5EF4-FFF2-40B4-BE49-F238E27FC236}">
                <a16:creationId xmlns:a16="http://schemas.microsoft.com/office/drawing/2014/main" id="{9351666B-CFEF-4B7F-AE15-C473D5E3BF78}"/>
              </a:ext>
            </a:extLst>
          </p:cNvPr>
          <p:cNvPicPr>
            <a:picLocks noChangeAspect="1"/>
          </p:cNvPicPr>
          <p:nvPr/>
        </p:nvPicPr>
        <p:blipFill>
          <a:blip r:embed="rId8"/>
          <a:stretch>
            <a:fillRect/>
          </a:stretch>
        </p:blipFill>
        <p:spPr>
          <a:xfrm>
            <a:off x="5834474" y="1383201"/>
            <a:ext cx="1800225" cy="957263"/>
          </a:xfrm>
          <a:prstGeom prst="rect">
            <a:avLst/>
          </a:prstGeom>
        </p:spPr>
      </p:pic>
      <p:sp>
        <p:nvSpPr>
          <p:cNvPr id="22" name="Arrow: Right 21">
            <a:extLst>
              <a:ext uri="{FF2B5EF4-FFF2-40B4-BE49-F238E27FC236}">
                <a16:creationId xmlns:a16="http://schemas.microsoft.com/office/drawing/2014/main" id="{D9C7CF16-EA44-465B-B747-4314C0D1E4ED}"/>
              </a:ext>
            </a:extLst>
          </p:cNvPr>
          <p:cNvSpPr/>
          <p:nvPr/>
        </p:nvSpPr>
        <p:spPr>
          <a:xfrm rot="754505">
            <a:off x="1476462" y="2449585"/>
            <a:ext cx="1231853" cy="293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DD86A037-98C6-4AE9-B5CE-5CDC9C4CCB57}"/>
              </a:ext>
            </a:extLst>
          </p:cNvPr>
          <p:cNvSpPr/>
          <p:nvPr/>
        </p:nvSpPr>
        <p:spPr>
          <a:xfrm rot="2890387">
            <a:off x="291310" y="3616860"/>
            <a:ext cx="3211052" cy="293615"/>
          </a:xfrm>
          <a:prstGeom prst="rightArrow">
            <a:avLst>
              <a:gd name="adj1" fmla="val 3341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9C8907A5-75FF-4E10-B6F6-83AE3C86FB1E}"/>
              </a:ext>
            </a:extLst>
          </p:cNvPr>
          <p:cNvSpPr/>
          <p:nvPr/>
        </p:nvSpPr>
        <p:spPr>
          <a:xfrm rot="21311998">
            <a:off x="2735869" y="4956016"/>
            <a:ext cx="1949479" cy="293615"/>
          </a:xfrm>
          <a:prstGeom prst="rightArrow">
            <a:avLst>
              <a:gd name="adj1" fmla="val 329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90718388-8DD6-4CE2-8166-AFAB38835AA7}"/>
              </a:ext>
            </a:extLst>
          </p:cNvPr>
          <p:cNvSpPr/>
          <p:nvPr/>
        </p:nvSpPr>
        <p:spPr>
          <a:xfrm rot="2699926">
            <a:off x="3476428" y="5850694"/>
            <a:ext cx="1231853" cy="293615"/>
          </a:xfrm>
          <a:prstGeom prst="rightArrow">
            <a:avLst>
              <a:gd name="adj1" fmla="val 2575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1E85DF3B-C85E-4EAC-9B67-ADB5FFF16ECE}"/>
              </a:ext>
            </a:extLst>
          </p:cNvPr>
          <p:cNvSpPr/>
          <p:nvPr/>
        </p:nvSpPr>
        <p:spPr>
          <a:xfrm rot="18284974">
            <a:off x="4682116" y="2764033"/>
            <a:ext cx="2082088" cy="293615"/>
          </a:xfrm>
          <a:prstGeom prst="rightArrow">
            <a:avLst>
              <a:gd name="adj1" fmla="val 3083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2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8BBF-15A8-42EF-A381-0F13FE8C2901}"/>
              </a:ext>
            </a:extLst>
          </p:cNvPr>
          <p:cNvSpPr>
            <a:spLocks noGrp="1"/>
          </p:cNvSpPr>
          <p:nvPr>
            <p:ph type="title"/>
          </p:nvPr>
        </p:nvSpPr>
        <p:spPr>
          <a:xfrm>
            <a:off x="838200" y="0"/>
            <a:ext cx="10515600" cy="1325563"/>
          </a:xfrm>
        </p:spPr>
        <p:txBody>
          <a:bodyPr/>
          <a:lstStyle/>
          <a:p>
            <a:pPr algn="ctr"/>
            <a:r>
              <a:rPr lang="en-GB" b="1" dirty="0">
                <a:latin typeface="+mn-lt"/>
              </a:rPr>
              <a:t>Viewing all users / deleting them from the database Operation code</a:t>
            </a:r>
            <a:endParaRPr lang="en-GB" dirty="0"/>
          </a:p>
        </p:txBody>
      </p:sp>
      <p:sp>
        <p:nvSpPr>
          <p:cNvPr id="3" name="Content Placeholder 2">
            <a:extLst>
              <a:ext uri="{FF2B5EF4-FFF2-40B4-BE49-F238E27FC236}">
                <a16:creationId xmlns:a16="http://schemas.microsoft.com/office/drawing/2014/main" id="{E394116A-AD6A-46C3-B476-2897E258BB28}"/>
              </a:ext>
            </a:extLst>
          </p:cNvPr>
          <p:cNvSpPr>
            <a:spLocks noGrp="1"/>
          </p:cNvSpPr>
          <p:nvPr>
            <p:ph idx="1"/>
          </p:nvPr>
        </p:nvSpPr>
        <p:spPr>
          <a:xfrm>
            <a:off x="8029881" y="1182672"/>
            <a:ext cx="4026716" cy="4212934"/>
          </a:xfrm>
        </p:spPr>
        <p:txBody>
          <a:bodyPr>
            <a:noAutofit/>
          </a:bodyPr>
          <a:lstStyle/>
          <a:p>
            <a:pPr>
              <a:spcBef>
                <a:spcPts val="0"/>
              </a:spcBef>
            </a:pPr>
            <a:r>
              <a:rPr lang="en-GB" sz="1400" b="0" i="0" u="none" strike="noStrike" dirty="0">
                <a:solidFill>
                  <a:srgbClr val="000000"/>
                </a:solidFill>
                <a:effectLst/>
                <a:latin typeface="Arial" panose="020B0604020202020204" pitchFamily="34" charset="0"/>
              </a:rPr>
              <a:t>The </a:t>
            </a:r>
            <a:r>
              <a:rPr lang="en-GB" sz="1400" b="0" i="0" u="none" strike="noStrike" dirty="0" err="1">
                <a:solidFill>
                  <a:srgbClr val="000000"/>
                </a:solidFill>
                <a:effectLst/>
                <a:latin typeface="Arial" panose="020B0604020202020204" pitchFamily="34" charset="0"/>
              </a:rPr>
              <a:t>getAllUsers</a:t>
            </a:r>
            <a:r>
              <a:rPr lang="en-GB" sz="1400" b="0" i="0" u="none" strike="noStrike" dirty="0">
                <a:solidFill>
                  <a:srgbClr val="000000"/>
                </a:solidFill>
                <a:effectLst/>
                <a:latin typeface="Arial" panose="020B0604020202020204" pitchFamily="34" charset="0"/>
              </a:rPr>
              <a:t> method from the database helper class is used to retrieve all users from the database. That data is then put into a list of objects. </a:t>
            </a:r>
          </a:p>
          <a:p>
            <a:pPr>
              <a:spcBef>
                <a:spcPts val="0"/>
              </a:spcBef>
            </a:pPr>
            <a:endParaRPr lang="en-GB" sz="1400" dirty="0">
              <a:solidFill>
                <a:srgbClr val="000000"/>
              </a:solidFill>
              <a:latin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rPr>
              <a:t>The </a:t>
            </a:r>
            <a:r>
              <a:rPr lang="en-GB" sz="1400" b="0" i="0" u="none" strike="noStrike" dirty="0" err="1">
                <a:solidFill>
                  <a:srgbClr val="000000"/>
                </a:solidFill>
                <a:effectLst/>
                <a:latin typeface="Arial" panose="020B0604020202020204" pitchFamily="34" charset="0"/>
              </a:rPr>
              <a:t>UserModel</a:t>
            </a:r>
            <a:r>
              <a:rPr lang="en-GB" sz="1400" b="0" i="0" u="none" strike="noStrike" dirty="0">
                <a:solidFill>
                  <a:srgbClr val="000000"/>
                </a:solidFill>
                <a:effectLst/>
                <a:latin typeface="Arial" panose="020B0604020202020204" pitchFamily="34" charset="0"/>
              </a:rPr>
              <a:t> class is used to create the objects. Using a custom </a:t>
            </a:r>
            <a:r>
              <a:rPr lang="en-GB" sz="1400" b="0" i="0" u="none" strike="noStrike" dirty="0" err="1">
                <a:solidFill>
                  <a:srgbClr val="000000"/>
                </a:solidFill>
                <a:effectLst/>
                <a:latin typeface="Arial" panose="020B0604020202020204" pitchFamily="34" charset="0"/>
              </a:rPr>
              <a:t>listAdapter</a:t>
            </a:r>
            <a:r>
              <a:rPr lang="en-GB" sz="1400" b="0" i="0" u="none" strike="noStrike" dirty="0">
                <a:solidFill>
                  <a:srgbClr val="000000"/>
                </a:solidFill>
                <a:effectLst/>
                <a:latin typeface="Arial" panose="020B0604020202020204" pitchFamily="34" charset="0"/>
              </a:rPr>
              <a:t>, recursively each user is removed from the list and placed into the </a:t>
            </a:r>
            <a:r>
              <a:rPr lang="en-GB" sz="1400" b="0" i="0" u="none" strike="noStrike" dirty="0" err="1">
                <a:solidFill>
                  <a:srgbClr val="000000"/>
                </a:solidFill>
                <a:effectLst/>
                <a:latin typeface="Arial" panose="020B0604020202020204" pitchFamily="34" charset="0"/>
              </a:rPr>
              <a:t>listView</a:t>
            </a:r>
            <a:r>
              <a:rPr lang="en-GB" sz="1400" b="0" i="0" u="none" strike="noStrike" dirty="0">
                <a:solidFill>
                  <a:srgbClr val="000000"/>
                </a:solidFill>
                <a:effectLst/>
                <a:latin typeface="Arial" panose="020B0604020202020204" pitchFamily="34" charset="0"/>
              </a:rPr>
              <a:t>. </a:t>
            </a:r>
          </a:p>
          <a:p>
            <a:pPr>
              <a:spcBef>
                <a:spcPts val="0"/>
              </a:spcBef>
            </a:pPr>
            <a:endParaRPr lang="en-GB" sz="1400" dirty="0">
              <a:solidFill>
                <a:srgbClr val="000000"/>
              </a:solidFill>
              <a:latin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rPr>
              <a:t>An </a:t>
            </a:r>
            <a:r>
              <a:rPr lang="en-GB" sz="1400" b="0" i="0" u="none" strike="noStrike" dirty="0" err="1">
                <a:solidFill>
                  <a:srgbClr val="000000"/>
                </a:solidFill>
                <a:effectLst/>
                <a:latin typeface="Arial" panose="020B0604020202020204" pitchFamily="34" charset="0"/>
              </a:rPr>
              <a:t>onClickListener</a:t>
            </a:r>
            <a:r>
              <a:rPr lang="en-GB" sz="1400" b="0" i="0" u="none" strike="noStrike" dirty="0">
                <a:solidFill>
                  <a:srgbClr val="000000"/>
                </a:solidFill>
                <a:effectLst/>
                <a:latin typeface="Arial" panose="020B0604020202020204" pitchFamily="34" charset="0"/>
              </a:rPr>
              <a:t>  is set for the delete </a:t>
            </a:r>
            <a:r>
              <a:rPr lang="en-GB" sz="1400" b="0" i="0" u="none" strike="noStrike" dirty="0" err="1">
                <a:solidFill>
                  <a:srgbClr val="000000"/>
                </a:solidFill>
                <a:effectLst/>
                <a:latin typeface="Arial" panose="020B0604020202020204" pitchFamily="34" charset="0"/>
              </a:rPr>
              <a:t>imageview</a:t>
            </a:r>
            <a:r>
              <a:rPr lang="en-GB" sz="1400" b="0" i="0" u="none" strike="noStrike" dirty="0">
                <a:solidFill>
                  <a:srgbClr val="000000"/>
                </a:solidFill>
                <a:effectLst/>
                <a:latin typeface="Arial" panose="020B0604020202020204" pitchFamily="34" charset="0"/>
              </a:rPr>
              <a:t> button. Once the icon is pressed, the </a:t>
            </a:r>
            <a:r>
              <a:rPr lang="en-GB" sz="1400" b="0" i="0" u="none" strike="noStrike" dirty="0" err="1">
                <a:solidFill>
                  <a:srgbClr val="000000"/>
                </a:solidFill>
                <a:effectLst/>
                <a:latin typeface="Arial" panose="020B0604020202020204" pitchFamily="34" charset="0"/>
              </a:rPr>
              <a:t>deleteUser</a:t>
            </a:r>
            <a:r>
              <a:rPr lang="en-GB" sz="1400" b="0" i="0" u="none" strike="noStrike" dirty="0">
                <a:solidFill>
                  <a:srgbClr val="000000"/>
                </a:solidFill>
                <a:effectLst/>
                <a:latin typeface="Arial" panose="020B0604020202020204" pitchFamily="34" charset="0"/>
              </a:rPr>
              <a:t> method from the database helper class is used to remove the user from the database (The user’s ID that is being deleted is passed to the method). </a:t>
            </a:r>
          </a:p>
          <a:p>
            <a:pPr>
              <a:spcBef>
                <a:spcPts val="0"/>
              </a:spcBef>
            </a:pPr>
            <a:endParaRPr lang="en-GB" sz="1400" dirty="0">
              <a:solidFill>
                <a:srgbClr val="000000"/>
              </a:solidFill>
              <a:latin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rPr>
              <a:t>An </a:t>
            </a:r>
            <a:r>
              <a:rPr lang="en-GB" sz="1400" b="0" i="0" u="none" strike="noStrike" dirty="0" err="1">
                <a:solidFill>
                  <a:srgbClr val="000000"/>
                </a:solidFill>
                <a:effectLst/>
                <a:latin typeface="Arial" panose="020B0604020202020204" pitchFamily="34" charset="0"/>
              </a:rPr>
              <a:t>onClickListener</a:t>
            </a:r>
            <a:r>
              <a:rPr lang="en-GB" sz="1400" b="0" i="0" u="none" strike="noStrike" dirty="0">
                <a:solidFill>
                  <a:srgbClr val="000000"/>
                </a:solidFill>
                <a:effectLst/>
                <a:latin typeface="Arial" panose="020B0604020202020204" pitchFamily="34" charset="0"/>
              </a:rPr>
              <a:t> is set for the add user button which replaces the current fragment with the </a:t>
            </a:r>
            <a:r>
              <a:rPr lang="en-GB" sz="1400" b="0" i="0" u="none" strike="noStrike" dirty="0" err="1">
                <a:solidFill>
                  <a:srgbClr val="000000"/>
                </a:solidFill>
                <a:effectLst/>
                <a:latin typeface="Arial" panose="020B0604020202020204" pitchFamily="34" charset="0"/>
              </a:rPr>
              <a:t>AddUserFragment</a:t>
            </a:r>
            <a:r>
              <a:rPr lang="en-GB" sz="1400" b="0" i="0" u="none" strike="noStrike" dirty="0">
                <a:solidFill>
                  <a:srgbClr val="000000"/>
                </a:solidFill>
                <a:effectLst/>
                <a:latin typeface="Arial" panose="020B0604020202020204" pitchFamily="34" charset="0"/>
              </a:rPr>
              <a:t> previously discussed.</a:t>
            </a:r>
            <a:endParaRPr lang="en-GB"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A535159-E27B-4188-87E0-DC982BEBA304}"/>
              </a:ext>
            </a:extLst>
          </p:cNvPr>
          <p:cNvPicPr>
            <a:picLocks noChangeAspect="1"/>
          </p:cNvPicPr>
          <p:nvPr/>
        </p:nvPicPr>
        <p:blipFill>
          <a:blip r:embed="rId2"/>
          <a:stretch>
            <a:fillRect/>
          </a:stretch>
        </p:blipFill>
        <p:spPr>
          <a:xfrm>
            <a:off x="135403" y="1392572"/>
            <a:ext cx="4083967" cy="4212934"/>
          </a:xfrm>
          <a:prstGeom prst="rect">
            <a:avLst/>
          </a:prstGeom>
        </p:spPr>
      </p:pic>
      <p:pic>
        <p:nvPicPr>
          <p:cNvPr id="7" name="Picture 6">
            <a:extLst>
              <a:ext uri="{FF2B5EF4-FFF2-40B4-BE49-F238E27FC236}">
                <a16:creationId xmlns:a16="http://schemas.microsoft.com/office/drawing/2014/main" id="{18DA7514-C8B8-4BFB-B2CD-3F92C532EDF5}"/>
              </a:ext>
            </a:extLst>
          </p:cNvPr>
          <p:cNvPicPr>
            <a:picLocks noChangeAspect="1"/>
          </p:cNvPicPr>
          <p:nvPr/>
        </p:nvPicPr>
        <p:blipFill>
          <a:blip r:embed="rId3"/>
          <a:stretch>
            <a:fillRect/>
          </a:stretch>
        </p:blipFill>
        <p:spPr>
          <a:xfrm>
            <a:off x="4219370" y="1182672"/>
            <a:ext cx="3543050" cy="2734986"/>
          </a:xfrm>
          <a:prstGeom prst="rect">
            <a:avLst/>
          </a:prstGeom>
        </p:spPr>
      </p:pic>
      <p:pic>
        <p:nvPicPr>
          <p:cNvPr id="11" name="Picture 10">
            <a:extLst>
              <a:ext uri="{FF2B5EF4-FFF2-40B4-BE49-F238E27FC236}">
                <a16:creationId xmlns:a16="http://schemas.microsoft.com/office/drawing/2014/main" id="{0577653E-927C-4579-B0FC-D3B341C998C7}"/>
              </a:ext>
            </a:extLst>
          </p:cNvPr>
          <p:cNvPicPr>
            <a:picLocks noChangeAspect="1"/>
          </p:cNvPicPr>
          <p:nvPr/>
        </p:nvPicPr>
        <p:blipFill>
          <a:blip r:embed="rId4"/>
          <a:stretch>
            <a:fillRect/>
          </a:stretch>
        </p:blipFill>
        <p:spPr>
          <a:xfrm>
            <a:off x="4219370" y="3895875"/>
            <a:ext cx="2982243" cy="2798540"/>
          </a:xfrm>
          <a:prstGeom prst="rect">
            <a:avLst/>
          </a:prstGeom>
        </p:spPr>
      </p:pic>
      <p:pic>
        <p:nvPicPr>
          <p:cNvPr id="13" name="Picture 12">
            <a:extLst>
              <a:ext uri="{FF2B5EF4-FFF2-40B4-BE49-F238E27FC236}">
                <a16:creationId xmlns:a16="http://schemas.microsoft.com/office/drawing/2014/main" id="{CF658F10-0E18-4026-AE31-E9669A992863}"/>
              </a:ext>
            </a:extLst>
          </p:cNvPr>
          <p:cNvPicPr>
            <a:picLocks noChangeAspect="1"/>
          </p:cNvPicPr>
          <p:nvPr/>
        </p:nvPicPr>
        <p:blipFill>
          <a:blip r:embed="rId5"/>
          <a:stretch>
            <a:fillRect/>
          </a:stretch>
        </p:blipFill>
        <p:spPr>
          <a:xfrm>
            <a:off x="241896" y="5510830"/>
            <a:ext cx="3977474" cy="1278261"/>
          </a:xfrm>
          <a:prstGeom prst="rect">
            <a:avLst/>
          </a:prstGeom>
        </p:spPr>
      </p:pic>
    </p:spTree>
    <p:extLst>
      <p:ext uri="{BB962C8B-B14F-4D97-AF65-F5344CB8AC3E}">
        <p14:creationId xmlns:p14="http://schemas.microsoft.com/office/powerpoint/2010/main" val="72300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E690-7B42-4E40-AD81-FCF63DD1255A}"/>
              </a:ext>
            </a:extLst>
          </p:cNvPr>
          <p:cNvSpPr>
            <a:spLocks noGrp="1"/>
          </p:cNvSpPr>
          <p:nvPr>
            <p:ph type="title"/>
          </p:nvPr>
        </p:nvSpPr>
        <p:spPr/>
        <p:txBody>
          <a:bodyPr>
            <a:normAutofit fontScale="90000"/>
          </a:bodyPr>
          <a:lstStyle/>
          <a:p>
            <a:r>
              <a:rPr lang="en-GB" b="1" dirty="0">
                <a:latin typeface="+mn-lt"/>
              </a:rPr>
              <a:t>Conclusions – Key Features / Functionality Achieved</a:t>
            </a:r>
            <a:br>
              <a:rPr lang="en-GB" b="1" dirty="0">
                <a:latin typeface="+mn-lt"/>
              </a:rPr>
            </a:br>
            <a:endParaRPr lang="en-GB" dirty="0"/>
          </a:p>
        </p:txBody>
      </p:sp>
      <p:sp>
        <p:nvSpPr>
          <p:cNvPr id="3" name="Content Placeholder 2">
            <a:extLst>
              <a:ext uri="{FF2B5EF4-FFF2-40B4-BE49-F238E27FC236}">
                <a16:creationId xmlns:a16="http://schemas.microsoft.com/office/drawing/2014/main" id="{9C7830C2-2A9C-4245-AC50-C44078B8CDFA}"/>
              </a:ext>
            </a:extLst>
          </p:cNvPr>
          <p:cNvSpPr>
            <a:spLocks noGrp="1"/>
          </p:cNvSpPr>
          <p:nvPr>
            <p:ph idx="1"/>
          </p:nvPr>
        </p:nvSpPr>
        <p:spPr>
          <a:xfrm>
            <a:off x="838200" y="2038525"/>
            <a:ext cx="4077749" cy="4138438"/>
          </a:xfrm>
        </p:spPr>
        <p:txBody>
          <a:bodyPr>
            <a:normAutofit lnSpcReduction="10000"/>
          </a:bodyPr>
          <a:lstStyle/>
          <a:p>
            <a:pPr>
              <a:spcBef>
                <a:spcPts val="0"/>
              </a:spcBef>
            </a:pPr>
            <a:r>
              <a:rPr lang="en-GB" sz="2200" b="0" i="0" u="none" strike="noStrike" dirty="0">
                <a:solidFill>
                  <a:srgbClr val="000000"/>
                </a:solidFill>
                <a:effectLst/>
                <a:latin typeface="Arial" panose="020B0604020202020204" pitchFamily="34" charset="0"/>
                <a:cs typeface="Arial" panose="020B0604020202020204" pitchFamily="34" charset="0"/>
              </a:rPr>
              <a:t>Facebook SDK used.</a:t>
            </a:r>
          </a:p>
          <a:p>
            <a:pPr>
              <a:spcBef>
                <a:spcPts val="0"/>
              </a:spcBef>
            </a:pPr>
            <a:endParaRPr lang="en-GB" sz="2200" b="0" i="0" u="none" strike="noStrike" dirty="0">
              <a:solidFill>
                <a:srgbClr val="000000"/>
              </a:solidFill>
              <a:effectLst/>
              <a:latin typeface="Arial" panose="020B0604020202020204" pitchFamily="34" charset="0"/>
              <a:cs typeface="Arial" panose="020B0604020202020204" pitchFamily="34" charset="0"/>
            </a:endParaRPr>
          </a:p>
          <a:p>
            <a:pPr>
              <a:spcBef>
                <a:spcPts val="0"/>
              </a:spcBef>
            </a:pPr>
            <a:r>
              <a:rPr lang="en-GB" sz="2200" b="0" i="0" u="none" strike="noStrike" dirty="0">
                <a:solidFill>
                  <a:srgbClr val="000000"/>
                </a:solidFill>
                <a:effectLst/>
                <a:latin typeface="Arial" panose="020B0604020202020204" pitchFamily="34" charset="0"/>
                <a:cs typeface="Arial" panose="020B0604020202020204" pitchFamily="34" charset="0"/>
              </a:rPr>
              <a:t>A mobile centred UI design was used</a:t>
            </a:r>
          </a:p>
          <a:p>
            <a:pPr>
              <a:spcBef>
                <a:spcPts val="0"/>
              </a:spcBef>
            </a:pPr>
            <a:endParaRPr lang="en-GB" sz="2200" b="0" i="0" u="none" strike="noStrike" dirty="0">
              <a:solidFill>
                <a:srgbClr val="000000"/>
              </a:solidFill>
              <a:effectLst/>
              <a:latin typeface="Arial" panose="020B0604020202020204" pitchFamily="34" charset="0"/>
              <a:cs typeface="Arial" panose="020B0604020202020204" pitchFamily="34" charset="0"/>
            </a:endParaRPr>
          </a:p>
          <a:p>
            <a:pPr>
              <a:spcBef>
                <a:spcPts val="0"/>
              </a:spcBef>
            </a:pPr>
            <a:r>
              <a:rPr lang="en-GB" sz="2200" b="0" i="0" u="none" strike="noStrike" dirty="0">
                <a:solidFill>
                  <a:srgbClr val="000000"/>
                </a:solidFill>
                <a:effectLst/>
                <a:latin typeface="Arial" panose="020B0604020202020204" pitchFamily="34" charset="0"/>
                <a:cs typeface="Arial" panose="020B0604020202020204" pitchFamily="34" charset="0"/>
              </a:rPr>
              <a:t>Facebook's graph API was used to retrieve a user's profile picture and name</a:t>
            </a:r>
          </a:p>
          <a:p>
            <a:pPr>
              <a:spcBef>
                <a:spcPts val="0"/>
              </a:spcBef>
            </a:pPr>
            <a:endParaRPr lang="en-GB" sz="2200" b="0" i="0" u="none" strike="noStrike" dirty="0">
              <a:solidFill>
                <a:srgbClr val="000000"/>
              </a:solidFill>
              <a:effectLst/>
              <a:latin typeface="Arial" panose="020B0604020202020204" pitchFamily="34" charset="0"/>
              <a:cs typeface="Arial" panose="020B0604020202020204" pitchFamily="34" charset="0"/>
            </a:endParaRPr>
          </a:p>
          <a:p>
            <a:pPr>
              <a:spcBef>
                <a:spcPts val="0"/>
              </a:spcBef>
            </a:pPr>
            <a:r>
              <a:rPr lang="en-GB" sz="2200" b="0" i="0" u="none" strike="noStrike" dirty="0">
                <a:solidFill>
                  <a:srgbClr val="000000"/>
                </a:solidFill>
                <a:effectLst/>
                <a:latin typeface="Arial" panose="020B0604020202020204" pitchFamily="34" charset="0"/>
                <a:cs typeface="Arial" panose="020B0604020202020204" pitchFamily="34" charset="0"/>
              </a:rPr>
              <a:t>MySQL database used for persistent storage </a:t>
            </a:r>
          </a:p>
          <a:p>
            <a:pPr marL="0" indent="0">
              <a:spcBef>
                <a:spcPts val="0"/>
              </a:spcBef>
              <a:buNone/>
            </a:pPr>
            <a:endParaRPr lang="en-GB" sz="2200" b="0" i="0" u="none" strike="noStrike" dirty="0">
              <a:solidFill>
                <a:srgbClr val="000000"/>
              </a:solidFill>
              <a:effectLst/>
              <a:latin typeface="Arial" panose="020B0604020202020204" pitchFamily="34" charset="0"/>
              <a:cs typeface="Arial" panose="020B0604020202020204" pitchFamily="34" charset="0"/>
            </a:endParaRPr>
          </a:p>
          <a:p>
            <a:pPr>
              <a:spcBef>
                <a:spcPts val="0"/>
              </a:spcBef>
            </a:pPr>
            <a:r>
              <a:rPr lang="en-GB" sz="2200" b="0" i="0" u="none" strike="noStrike" dirty="0">
                <a:solidFill>
                  <a:srgbClr val="000000"/>
                </a:solidFill>
                <a:effectLst/>
                <a:latin typeface="Arial" panose="020B0604020202020204" pitchFamily="34" charset="0"/>
                <a:cs typeface="Arial" panose="020B0604020202020204" pitchFamily="34" charset="0"/>
              </a:rPr>
              <a:t>JSON objects used to store retrieved fields from Facebook</a:t>
            </a:r>
          </a:p>
          <a:p>
            <a:pPr>
              <a:spcBef>
                <a:spcPts val="0"/>
              </a:spcBef>
            </a:pPr>
            <a:endParaRPr lang="en-GB" sz="2200" b="0" dirty="0">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C7BD035-F4D6-4E85-BA1D-03EA0867F7DF}"/>
              </a:ext>
            </a:extLst>
          </p:cNvPr>
          <p:cNvSpPr txBox="1"/>
          <p:nvPr/>
        </p:nvSpPr>
        <p:spPr>
          <a:xfrm>
            <a:off x="8617591" y="2171181"/>
            <a:ext cx="3236054" cy="3785652"/>
          </a:xfrm>
          <a:prstGeom prst="rect">
            <a:avLst/>
          </a:prstGeom>
          <a:noFill/>
        </p:spPr>
        <p:txBody>
          <a:bodyPr wrap="square">
            <a:spAutoFit/>
          </a:bodyPr>
          <a:lstStyle/>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register an account and answer further questions about themselves.</a:t>
            </a:r>
          </a:p>
          <a:p>
            <a:pPr marL="171450" indent="-171450">
              <a:spcBef>
                <a:spcPts val="0"/>
              </a:spcBef>
              <a:buFont typeface="Arial" panose="020B0604020202020204" pitchFamily="34" charset="0"/>
              <a:buChar char="•"/>
            </a:pPr>
            <a:endParaRPr lang="en-GB" sz="1200" dirty="0">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login with their email and password.</a:t>
            </a:r>
          </a:p>
          <a:p>
            <a:pPr marL="171450" indent="-171450">
              <a:spcBef>
                <a:spcPts val="0"/>
              </a:spcBef>
              <a:buFont typeface="Arial" panose="020B0604020202020204" pitchFamily="34" charset="0"/>
              <a:buChar char="•"/>
            </a:pPr>
            <a:endParaRPr lang="en-GB" sz="1200" dirty="0">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view you multiple topics.</a:t>
            </a:r>
          </a:p>
          <a:p>
            <a:pPr marL="171450" indent="-171450">
              <a:spcBef>
                <a:spcPts val="0"/>
              </a:spcBef>
              <a:buFont typeface="Arial" panose="020B0604020202020204" pitchFamily="34" charset="0"/>
              <a:buChar char="•"/>
            </a:pPr>
            <a:endParaRPr lang="en-GB" sz="1200" dirty="0">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vote on any topic.</a:t>
            </a:r>
          </a:p>
          <a:p>
            <a:pPr marL="171450" indent="-171450">
              <a:spcBef>
                <a:spcPts val="0"/>
              </a:spcBef>
              <a:buFont typeface="Arial" panose="020B0604020202020204" pitchFamily="34" charset="0"/>
              <a:buChar char="•"/>
            </a:pPr>
            <a:endParaRPr lang="en-GB" sz="1200" b="0" dirty="0">
              <a:effectLst/>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has 5 possible voting options.</a:t>
            </a:r>
          </a:p>
          <a:p>
            <a:pPr marL="171450" indent="-171450">
              <a:spcBef>
                <a:spcPts val="0"/>
              </a:spcBef>
              <a:buFont typeface="Arial" panose="020B0604020202020204" pitchFamily="34" charset="0"/>
              <a:buChar char="•"/>
            </a:pPr>
            <a:endParaRPr lang="en-GB" sz="1200" b="0" dirty="0">
              <a:effectLst/>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view you they're voting history </a:t>
            </a:r>
          </a:p>
          <a:p>
            <a:pPr marL="171450" indent="-171450">
              <a:spcBef>
                <a:spcPts val="0"/>
              </a:spcBef>
              <a:buFont typeface="Arial" panose="020B0604020202020204" pitchFamily="34" charset="0"/>
              <a:buChar char="•"/>
            </a:pPr>
            <a:endParaRPr lang="en-GB" sz="1200" b="0" dirty="0">
              <a:effectLst/>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view their profile information</a:t>
            </a:r>
          </a:p>
          <a:p>
            <a:pPr marL="171450" indent="-171450">
              <a:spcBef>
                <a:spcPts val="0"/>
              </a:spcBef>
              <a:buFont typeface="Arial" panose="020B0604020202020204" pitchFamily="34" charset="0"/>
              <a:buChar char="•"/>
            </a:pPr>
            <a:endParaRPr lang="en-GB" sz="1200" b="0" dirty="0">
              <a:effectLst/>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save a poor</a:t>
            </a:r>
          </a:p>
          <a:p>
            <a:pPr marL="171450" indent="-171450">
              <a:spcBef>
                <a:spcPts val="0"/>
              </a:spcBef>
              <a:buFont typeface="Arial" panose="020B0604020202020204" pitchFamily="34" charset="0"/>
              <a:buChar char="•"/>
            </a:pPr>
            <a:endParaRPr lang="en-GB" sz="1200" b="0" dirty="0">
              <a:effectLst/>
              <a:latin typeface="Arial" panose="020B0604020202020204" pitchFamily="34" charset="0"/>
              <a:cs typeface="Arial" panose="020B0604020202020204" pitchFamily="34" charset="0"/>
            </a:endParaRPr>
          </a:p>
          <a:p>
            <a:pPr marL="171450" indent="-171450">
              <a:spcBef>
                <a:spcPts val="0"/>
              </a:spcBef>
              <a:buFont typeface="Arial" panose="020B0604020202020204" pitchFamily="34" charset="0"/>
              <a:buChar char="•"/>
            </a:pPr>
            <a:r>
              <a:rPr lang="en-GB" sz="1200" b="0" i="0" u="none" strike="noStrike" dirty="0">
                <a:solidFill>
                  <a:srgbClr val="000000"/>
                </a:solidFill>
                <a:effectLst/>
                <a:latin typeface="Arial" panose="020B0604020202020204" pitchFamily="34" charset="0"/>
                <a:cs typeface="Arial" panose="020B0604020202020204" pitchFamily="34" charset="0"/>
              </a:rPr>
              <a:t>A user can login to Facebook to retrieve their profile picture and name.</a:t>
            </a:r>
            <a:endParaRPr lang="en-GB" sz="1200" b="0" dirty="0">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D5082C1-66AC-4EF4-93D1-8C1B90067B17}"/>
              </a:ext>
            </a:extLst>
          </p:cNvPr>
          <p:cNvSpPr txBox="1"/>
          <p:nvPr/>
        </p:nvSpPr>
        <p:spPr>
          <a:xfrm>
            <a:off x="5037590" y="2171181"/>
            <a:ext cx="3580001" cy="3323987"/>
          </a:xfrm>
          <a:prstGeom prst="rect">
            <a:avLst/>
          </a:prstGeom>
          <a:noFill/>
        </p:spPr>
        <p:txBody>
          <a:bodyPr wrap="square">
            <a:spAutoFit/>
          </a:bodyPr>
          <a:lstStyle/>
          <a:p>
            <a:pPr>
              <a:spcBef>
                <a:spcPts val="0"/>
              </a:spcBef>
            </a:pPr>
            <a:endParaRPr lang="en-GB" sz="1400" i="0" u="none" strike="noStrike" dirty="0">
              <a:solidFill>
                <a:srgbClr val="000000"/>
              </a:solidFill>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An admin can add pulls to the database</a:t>
            </a:r>
          </a:p>
          <a:p>
            <a:pPr marL="0" indent="0">
              <a:spcBef>
                <a:spcPts val="0"/>
              </a:spcBef>
              <a:buNone/>
            </a:pPr>
            <a:endParaRPr lang="en-GB" sz="1400" dirty="0">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An admin can add questions to the database</a:t>
            </a:r>
          </a:p>
          <a:p>
            <a:pPr marL="0" indent="0">
              <a:spcBef>
                <a:spcPts val="0"/>
              </a:spcBef>
              <a:buNone/>
            </a:pPr>
            <a:endParaRPr lang="en-GB" sz="1400" b="0" dirty="0">
              <a:effectLst/>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An admin can view all users on the application</a:t>
            </a:r>
          </a:p>
          <a:p>
            <a:pPr marL="0" indent="0">
              <a:spcBef>
                <a:spcPts val="0"/>
              </a:spcBef>
              <a:buNone/>
            </a:pPr>
            <a:endParaRPr lang="en-GB" sz="1400" b="0" dirty="0">
              <a:effectLst/>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An admin can create a new account for a user</a:t>
            </a:r>
          </a:p>
          <a:p>
            <a:pPr marL="0" indent="0">
              <a:spcBef>
                <a:spcPts val="0"/>
              </a:spcBef>
              <a:buNone/>
            </a:pPr>
            <a:endParaRPr lang="en-GB" sz="1400" b="0" dirty="0">
              <a:effectLst/>
              <a:latin typeface="Arial" panose="020B0604020202020204" pitchFamily="34" charset="0"/>
              <a:cs typeface="Arial" panose="020B0604020202020204" pitchFamily="34" charset="0"/>
            </a:endParaRPr>
          </a:p>
          <a:p>
            <a:pPr>
              <a:spcBef>
                <a:spcPts val="0"/>
              </a:spcBef>
            </a:pPr>
            <a:r>
              <a:rPr lang="en-GB" sz="1400" b="0" i="0" u="none" strike="noStrike" dirty="0">
                <a:solidFill>
                  <a:srgbClr val="000000"/>
                </a:solidFill>
                <a:effectLst/>
                <a:latin typeface="Arial" panose="020B0604020202020204" pitchFamily="34" charset="0"/>
                <a:cs typeface="Arial" panose="020B0604020202020204" pitchFamily="34" charset="0"/>
              </a:rPr>
              <a:t>An admin can delete a user from the database </a:t>
            </a:r>
            <a:br>
              <a:rPr lang="en-GB" sz="1400" dirty="0">
                <a:latin typeface="Arial" panose="020B0604020202020204" pitchFamily="34" charset="0"/>
                <a:cs typeface="Arial" panose="020B0604020202020204" pitchFamily="34" charset="0"/>
              </a:rPr>
            </a:br>
            <a:endParaRPr lang="en-GB" sz="1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1419FAC-2ED7-49E6-B071-85A0600C94B3}"/>
              </a:ext>
            </a:extLst>
          </p:cNvPr>
          <p:cNvSpPr txBox="1"/>
          <p:nvPr/>
        </p:nvSpPr>
        <p:spPr>
          <a:xfrm>
            <a:off x="5259897" y="1929468"/>
            <a:ext cx="2034531" cy="369332"/>
          </a:xfrm>
          <a:prstGeom prst="rect">
            <a:avLst/>
          </a:prstGeom>
          <a:noFill/>
        </p:spPr>
        <p:txBody>
          <a:bodyPr wrap="none" rtlCol="0">
            <a:spAutoFit/>
          </a:bodyPr>
          <a:lstStyle/>
          <a:p>
            <a:r>
              <a:rPr lang="en-GB" dirty="0"/>
              <a:t>Admin functionality</a:t>
            </a:r>
          </a:p>
        </p:txBody>
      </p:sp>
      <p:sp>
        <p:nvSpPr>
          <p:cNvPr id="10" name="TextBox 9">
            <a:extLst>
              <a:ext uri="{FF2B5EF4-FFF2-40B4-BE49-F238E27FC236}">
                <a16:creationId xmlns:a16="http://schemas.microsoft.com/office/drawing/2014/main" id="{5FF063A2-D6BE-4B13-A3BF-AB7B5E97E75B}"/>
              </a:ext>
            </a:extLst>
          </p:cNvPr>
          <p:cNvSpPr txBox="1"/>
          <p:nvPr/>
        </p:nvSpPr>
        <p:spPr>
          <a:xfrm>
            <a:off x="9209015" y="1690688"/>
            <a:ext cx="2644630" cy="369332"/>
          </a:xfrm>
          <a:prstGeom prst="rect">
            <a:avLst/>
          </a:prstGeom>
          <a:noFill/>
        </p:spPr>
        <p:txBody>
          <a:bodyPr wrap="square">
            <a:spAutoFit/>
          </a:bodyPr>
          <a:lstStyle/>
          <a:p>
            <a:r>
              <a:rPr lang="en-GB" dirty="0"/>
              <a:t>Normal user functionality</a:t>
            </a:r>
          </a:p>
        </p:txBody>
      </p:sp>
    </p:spTree>
    <p:extLst>
      <p:ext uri="{BB962C8B-B14F-4D97-AF65-F5344CB8AC3E}">
        <p14:creationId xmlns:p14="http://schemas.microsoft.com/office/powerpoint/2010/main" val="209085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048B2-5887-47A7-A244-19A020A74A9E}"/>
              </a:ext>
            </a:extLst>
          </p:cNvPr>
          <p:cNvSpPr>
            <a:spLocks noGrp="1"/>
          </p:cNvSpPr>
          <p:nvPr>
            <p:ph type="title"/>
          </p:nvPr>
        </p:nvSpPr>
        <p:spPr/>
        <p:txBody>
          <a:bodyPr/>
          <a:lstStyle/>
          <a:p>
            <a:r>
              <a:rPr lang="en-GB" b="1" dirty="0">
                <a:latin typeface="+mn-lt"/>
              </a:rPr>
              <a:t>Conclusions – Problems Encountered</a:t>
            </a:r>
            <a:br>
              <a:rPr lang="en-GB" b="1" dirty="0">
                <a:latin typeface="+mn-lt"/>
              </a:rPr>
            </a:br>
            <a:endParaRPr lang="en-GB" dirty="0"/>
          </a:p>
        </p:txBody>
      </p:sp>
      <p:sp>
        <p:nvSpPr>
          <p:cNvPr id="3" name="Content Placeholder 2">
            <a:extLst>
              <a:ext uri="{FF2B5EF4-FFF2-40B4-BE49-F238E27FC236}">
                <a16:creationId xmlns:a16="http://schemas.microsoft.com/office/drawing/2014/main" id="{B451C5C9-254B-4E34-8DF9-ACCC8DAAEC9A}"/>
              </a:ext>
            </a:extLst>
          </p:cNvPr>
          <p:cNvSpPr>
            <a:spLocks noGrp="1"/>
          </p:cNvSpPr>
          <p:nvPr>
            <p:ph idx="1"/>
          </p:nvPr>
        </p:nvSpPr>
        <p:spPr>
          <a:xfrm>
            <a:off x="754310" y="1027905"/>
            <a:ext cx="10515600" cy="5632953"/>
          </a:xfrm>
        </p:spPr>
        <p:txBody>
          <a:bodyPr>
            <a:noAutofit/>
          </a:bodyPr>
          <a:lstStyle/>
          <a:p>
            <a:r>
              <a:rPr lang="en-GB" sz="1200" b="0" i="0" u="none" strike="noStrike" dirty="0">
                <a:effectLst/>
                <a:latin typeface="Arial" panose="020B0604020202020204" pitchFamily="34" charset="0"/>
                <a:cs typeface="Arial" panose="020B0604020202020204" pitchFamily="34" charset="0"/>
              </a:rPr>
              <a:t>A major problem that I encountered when setting up the Facebook API  is I couldn't get the share button to work on the Poll activity class. I got the graph API working on the profile fragment class which allows the user to log into their account and for the app to retrieve the user's profile picture and name from Facebook. Once the user was successfully logged in the share button on the poll activity  class should have been passed the access token from the login button. However, the  </a:t>
            </a:r>
            <a:r>
              <a:rPr lang="en-GB" sz="1200" b="0" i="0" u="none" strike="noStrike" dirty="0" err="1">
                <a:effectLst/>
                <a:latin typeface="Arial" panose="020B0604020202020204" pitchFamily="34" charset="0"/>
                <a:cs typeface="Arial" panose="020B0604020202020204" pitchFamily="34" charset="0"/>
              </a:rPr>
              <a:t>callback</a:t>
            </a:r>
            <a:r>
              <a:rPr lang="en-GB" sz="1200" b="0" i="0" u="none" strike="noStrike" dirty="0">
                <a:effectLst/>
                <a:latin typeface="Arial" panose="020B0604020202020204" pitchFamily="34" charset="0"/>
                <a:cs typeface="Arial" panose="020B0604020202020204" pitchFamily="34" charset="0"/>
              </a:rPr>
              <a:t> manager on the Poll activity class could not communicate with the </a:t>
            </a:r>
            <a:r>
              <a:rPr lang="en-GB" sz="1200" b="0" i="0" u="none" strike="noStrike" dirty="0" err="1">
                <a:effectLst/>
                <a:latin typeface="Arial" panose="020B0604020202020204" pitchFamily="34" charset="0"/>
                <a:cs typeface="Arial" panose="020B0604020202020204" pitchFamily="34" charset="0"/>
              </a:rPr>
              <a:t>callback</a:t>
            </a:r>
            <a:r>
              <a:rPr lang="en-GB" sz="1200" b="0" i="0" u="none" strike="noStrike" dirty="0">
                <a:effectLst/>
                <a:latin typeface="Arial" panose="020B0604020202020204" pitchFamily="34" charset="0"/>
                <a:cs typeface="Arial" panose="020B0604020202020204" pitchFamily="34" charset="0"/>
              </a:rPr>
              <a:t> manager on the profile fragment class. That’s the reason there is no share feature on the application at the moment.</a:t>
            </a:r>
          </a:p>
          <a:p>
            <a:r>
              <a:rPr lang="en-GB" sz="1200" b="0" i="0" u="none" strike="noStrike" dirty="0">
                <a:effectLst/>
                <a:latin typeface="Arial" panose="020B0604020202020204" pitchFamily="34" charset="0"/>
                <a:cs typeface="Arial" panose="020B0604020202020204" pitchFamily="34" charset="0"/>
              </a:rPr>
              <a:t>Another problem I encountered when setting up the Facebook API was the </a:t>
            </a:r>
            <a:r>
              <a:rPr lang="en-GB" sz="1200" b="0" i="0" u="none" strike="noStrike" dirty="0" err="1">
                <a:effectLst/>
                <a:latin typeface="Arial" panose="020B0604020202020204" pitchFamily="34" charset="0"/>
                <a:cs typeface="Arial" panose="020B0604020202020204" pitchFamily="34" charset="0"/>
              </a:rPr>
              <a:t>onActivityResult</a:t>
            </a:r>
            <a:r>
              <a:rPr lang="en-GB" sz="1200" b="0" i="0" u="none" strike="noStrike" dirty="0">
                <a:effectLst/>
                <a:latin typeface="Arial" panose="020B0604020202020204" pitchFamily="34" charset="0"/>
                <a:cs typeface="Arial" panose="020B0604020202020204" pitchFamily="34" charset="0"/>
              </a:rPr>
              <a:t> method  for </a:t>
            </a:r>
            <a:r>
              <a:rPr lang="en-GB" sz="1200" b="0" i="0" u="none" strike="noStrike" dirty="0" err="1">
                <a:effectLst/>
                <a:latin typeface="Arial" panose="020B0604020202020204" pitchFamily="34" charset="0"/>
                <a:cs typeface="Arial" panose="020B0604020202020204" pitchFamily="34" charset="0"/>
              </a:rPr>
              <a:t>facebook</a:t>
            </a:r>
            <a:r>
              <a:rPr lang="en-GB" sz="1200" b="0" i="0" u="none" strike="noStrike" dirty="0">
                <a:effectLst/>
                <a:latin typeface="Arial" panose="020B0604020202020204" pitchFamily="34" charset="0"/>
                <a:cs typeface="Arial" panose="020B0604020202020204" pitchFamily="34" charset="0"/>
              </a:rPr>
              <a:t> in the profile fragment class clashes with the </a:t>
            </a:r>
            <a:r>
              <a:rPr lang="en-GB" sz="1200" b="0" i="0" u="none" strike="noStrike" dirty="0" err="1">
                <a:effectLst/>
                <a:latin typeface="Arial" panose="020B0604020202020204" pitchFamily="34" charset="0"/>
                <a:cs typeface="Arial" panose="020B0604020202020204" pitchFamily="34" charset="0"/>
              </a:rPr>
              <a:t>onActivityResult</a:t>
            </a:r>
            <a:r>
              <a:rPr lang="en-GB" sz="1200" b="0" i="0" u="none" strike="noStrike" dirty="0">
                <a:effectLst/>
                <a:latin typeface="Arial" panose="020B0604020202020204" pitchFamily="34" charset="0"/>
                <a:cs typeface="Arial" panose="020B0604020202020204" pitchFamily="34" charset="0"/>
              </a:rPr>
              <a:t> method for Android fragments. Facebook recommends that the method should have the access privilege of private; however, the method with the same name for Android fragments is also set as private thus they clash and give a syntax error. I had to assign weaker access privileges for Facebook's </a:t>
            </a:r>
            <a:r>
              <a:rPr lang="en-GB" sz="1200" b="0" i="0" u="none" strike="noStrike" dirty="0" err="1">
                <a:effectLst/>
                <a:latin typeface="Arial" panose="020B0604020202020204" pitchFamily="34" charset="0"/>
                <a:cs typeface="Arial" panose="020B0604020202020204" pitchFamily="34" charset="0"/>
              </a:rPr>
              <a:t>onActivityResult</a:t>
            </a:r>
            <a:r>
              <a:rPr lang="en-GB" sz="1200" b="0" i="0" u="none" strike="noStrike" dirty="0">
                <a:effectLst/>
                <a:latin typeface="Arial" panose="020B0604020202020204" pitchFamily="34" charset="0"/>
                <a:cs typeface="Arial" panose="020B0604020202020204" pitchFamily="34" charset="0"/>
              </a:rPr>
              <a:t> method. I'm not sure what complications this could cause in the future. </a:t>
            </a:r>
          </a:p>
          <a:p>
            <a:endParaRPr lang="en-GB" sz="1200" dirty="0">
              <a:latin typeface="Arial" panose="020B0604020202020204" pitchFamily="34" charset="0"/>
              <a:cs typeface="Arial" panose="020B0604020202020204" pitchFamily="34" charset="0"/>
            </a:endParaRPr>
          </a:p>
          <a:p>
            <a:endParaRPr lang="en-GB" sz="1200" b="0" i="0" u="none" strike="noStrike" dirty="0">
              <a:effectLst/>
              <a:latin typeface="Arial" panose="020B0604020202020204" pitchFamily="34" charset="0"/>
              <a:cs typeface="Arial" panose="020B0604020202020204" pitchFamily="34" charset="0"/>
            </a:endParaRPr>
          </a:p>
          <a:p>
            <a:pPr marL="0" indent="0">
              <a:buNone/>
            </a:pPr>
            <a:endParaRPr lang="en-GB" sz="1200" b="0" i="0" u="none" strike="noStrike" dirty="0">
              <a:effectLst/>
              <a:latin typeface="Arial" panose="020B0604020202020204" pitchFamily="34" charset="0"/>
              <a:cs typeface="Arial" panose="020B0604020202020204" pitchFamily="34" charset="0"/>
            </a:endParaRPr>
          </a:p>
          <a:p>
            <a:r>
              <a:rPr lang="en-GB" sz="1200" b="0" i="0" u="none" strike="noStrike" dirty="0">
                <a:effectLst/>
                <a:latin typeface="Arial" panose="020B0604020202020204" pitchFamily="34" charset="0"/>
              </a:rPr>
              <a:t>Enabling virtualisation technology in my computer's BIOS. When creating an Android virtual device in the AVD manager I specified that the emulator should use hardware to emulate the GPU of the virtual device. Hardware acceleration is recommended because it's usually faster. Trying to find the correct option on my motherboard's BIOS screen was very difficult as each manufacturer has their own BIOS screen with different named settings. I'm using an Asus rog </a:t>
            </a:r>
            <a:r>
              <a:rPr lang="en-GB" sz="1200" b="0" i="0" u="none" strike="noStrike" dirty="0" err="1">
                <a:effectLst/>
                <a:latin typeface="Arial" panose="020B0604020202020204" pitchFamily="34" charset="0"/>
              </a:rPr>
              <a:t>strix</a:t>
            </a:r>
            <a:r>
              <a:rPr lang="en-GB" sz="1200" b="0" i="0" u="none" strike="noStrike" dirty="0">
                <a:effectLst/>
                <a:latin typeface="Arial" panose="020B0604020202020204" pitchFamily="34" charset="0"/>
              </a:rPr>
              <a:t> b550-F motherboard and the virtualisation technology setting is called VT-x on the BIOS screen. Without enabling this the virtual device cannot start up. </a:t>
            </a:r>
          </a:p>
          <a:p>
            <a:pPr lvl="1"/>
            <a:r>
              <a:rPr lang="en-GB" sz="900" b="0" i="0" u="none" strike="noStrike" dirty="0">
                <a:effectLst/>
                <a:latin typeface="Arial" panose="020B0604020202020204" pitchFamily="34" charset="0"/>
                <a:hlinkClick r:id="rId2"/>
              </a:rPr>
              <a:t>https://stackoverflow.com/questions/42471855/android-studio-enable-vt-x-in-your-bios-setting/47261223</a:t>
            </a:r>
            <a:endParaRPr lang="en-GB" sz="900" b="0" i="0" u="none" strike="noStrike" dirty="0">
              <a:effectLst/>
              <a:latin typeface="Arial" panose="020B0604020202020204" pitchFamily="34" charset="0"/>
            </a:endParaRPr>
          </a:p>
          <a:p>
            <a:pPr lvl="1"/>
            <a:r>
              <a:rPr lang="en-GB" sz="900" b="0" i="0" u="none" strike="noStrike" dirty="0">
                <a:effectLst/>
                <a:latin typeface="Arial" panose="020B0604020202020204" pitchFamily="34" charset="0"/>
                <a:hlinkClick r:id="rId3"/>
              </a:rPr>
              <a:t>https://developer.android.com/studio/run/emulator-acceleration</a:t>
            </a:r>
            <a:endParaRPr lang="en-GB" sz="900" b="0" i="0" u="none" strike="noStrike" dirty="0">
              <a:effectLst/>
              <a:latin typeface="Arial" panose="020B0604020202020204" pitchFamily="34" charset="0"/>
            </a:endParaRPr>
          </a:p>
          <a:p>
            <a:r>
              <a:rPr lang="en-GB" sz="1200" b="0" i="0" u="none" strike="noStrike" dirty="0">
                <a:effectLst/>
                <a:latin typeface="Arial" panose="020B0604020202020204" pitchFamily="34" charset="0"/>
              </a:rPr>
              <a:t>Another major problem I encountered was to do with the database and </a:t>
            </a:r>
            <a:r>
              <a:rPr lang="en-GB" sz="1200" b="0" i="0" u="none" strike="noStrike" dirty="0" err="1">
                <a:effectLst/>
                <a:latin typeface="Arial" panose="020B0604020202020204" pitchFamily="34" charset="0"/>
              </a:rPr>
              <a:t>listViews</a:t>
            </a:r>
            <a:r>
              <a:rPr lang="en-GB" sz="1200" b="0" i="0" u="none" strike="noStrike" dirty="0">
                <a:effectLst/>
                <a:latin typeface="Arial" panose="020B0604020202020204" pitchFamily="34" charset="0"/>
              </a:rPr>
              <a:t>. As an example, if I sent a query to the database to retrieve the current users details from the user table but I only wanted certain columns for one </a:t>
            </a:r>
            <a:r>
              <a:rPr lang="en-GB" sz="1200" b="0" i="0" u="none" strike="noStrike" dirty="0" err="1">
                <a:effectLst/>
                <a:latin typeface="Arial" panose="020B0604020202020204" pitchFamily="34" charset="0"/>
              </a:rPr>
              <a:t>listView</a:t>
            </a:r>
            <a:r>
              <a:rPr lang="en-GB" sz="1200" b="0" i="0" u="none" strike="noStrike" dirty="0">
                <a:effectLst/>
                <a:latin typeface="Arial" panose="020B0604020202020204" pitchFamily="34" charset="0"/>
              </a:rPr>
              <a:t> and other columns for a different </a:t>
            </a:r>
            <a:r>
              <a:rPr lang="en-GB" sz="1200" b="0" i="0" u="none" strike="noStrike" dirty="0" err="1">
                <a:effectLst/>
                <a:latin typeface="Arial" panose="020B0604020202020204" pitchFamily="34" charset="0"/>
              </a:rPr>
              <a:t>listView</a:t>
            </a:r>
            <a:r>
              <a:rPr lang="en-GB" sz="1200" b="0" i="0" u="none" strike="noStrike" dirty="0">
                <a:effectLst/>
                <a:latin typeface="Arial" panose="020B0604020202020204" pitchFamily="34" charset="0"/>
              </a:rPr>
              <a:t>. Using the default </a:t>
            </a:r>
            <a:r>
              <a:rPr lang="en-GB" sz="1200" b="0" i="0" u="none" strike="noStrike" dirty="0" err="1">
                <a:effectLst/>
                <a:latin typeface="Arial" panose="020B0604020202020204" pitchFamily="34" charset="0"/>
              </a:rPr>
              <a:t>listView</a:t>
            </a:r>
            <a:r>
              <a:rPr lang="en-GB" sz="1200" b="0" i="0" u="none" strike="noStrike" dirty="0">
                <a:effectLst/>
                <a:latin typeface="Arial" panose="020B0604020202020204" pitchFamily="34" charset="0"/>
              </a:rPr>
              <a:t> I couldn't find Specify which columns from the database  I wanted for that specific </a:t>
            </a:r>
            <a:r>
              <a:rPr lang="en-GB" sz="1200" b="0" i="0" u="none" strike="noStrike" dirty="0" err="1">
                <a:effectLst/>
                <a:latin typeface="Arial" panose="020B0604020202020204" pitchFamily="34" charset="0"/>
              </a:rPr>
              <a:t>listView</a:t>
            </a:r>
            <a:r>
              <a:rPr lang="en-GB" sz="1200" b="0" i="0" u="none" strike="noStrike" dirty="0">
                <a:effectLst/>
                <a:latin typeface="Arial" panose="020B0604020202020204" pitchFamily="34" charset="0"/>
              </a:rPr>
              <a:t>, as they were objects in an array list. That is when I learnt how to create custom list adapter classes. This way I had a lot more control over Which columns I wanted to display on a specific </a:t>
            </a:r>
            <a:r>
              <a:rPr lang="en-GB" sz="1200" b="0" i="0" u="none" strike="noStrike" dirty="0" err="1">
                <a:effectLst/>
                <a:latin typeface="Arial" panose="020B0604020202020204" pitchFamily="34" charset="0"/>
              </a:rPr>
              <a:t>listViews</a:t>
            </a:r>
            <a:r>
              <a:rPr lang="en-GB" sz="1200" b="0" i="0" u="none" strike="noStrike" dirty="0">
                <a:effectLst/>
                <a:latin typeface="Arial" panose="020B0604020202020204" pitchFamily="34" charset="0"/>
              </a:rPr>
              <a:t>.</a:t>
            </a:r>
          </a:p>
          <a:p>
            <a:pPr lvl="1"/>
            <a:r>
              <a:rPr lang="en-GB" sz="900" b="0" i="0" u="none" strike="noStrike" dirty="0">
                <a:effectLst/>
                <a:latin typeface="Arial" panose="020B0604020202020204" pitchFamily="34" charset="0"/>
                <a:hlinkClick r:id="rId4"/>
              </a:rPr>
              <a:t>https://stackoverflow.com/questions/37460133/how-to-refresh-listview-in-a-custom-adapter/</a:t>
            </a:r>
            <a:endParaRPr lang="en-GB" sz="900" b="0" i="0" u="none" strike="noStrike" dirty="0">
              <a:effectLst/>
              <a:latin typeface="Arial" panose="020B0604020202020204" pitchFamily="34" charset="0"/>
            </a:endParaRPr>
          </a:p>
          <a:p>
            <a:pPr lvl="1"/>
            <a:r>
              <a:rPr lang="en-GB" sz="900" b="0" i="0" u="none" strike="noStrike" dirty="0">
                <a:effectLst/>
                <a:latin typeface="Arial" panose="020B0604020202020204" pitchFamily="34" charset="0"/>
                <a:hlinkClick r:id="rId5"/>
              </a:rPr>
              <a:t>https://stackoverflow.com/questions/16076985/listview-row-buttons-how-do-i-create-a-custom-adapter-that-connects-a-view-oncl</a:t>
            </a:r>
            <a:endParaRPr lang="en-GB" sz="900" b="0" i="0" u="none" strike="noStrike" dirty="0">
              <a:effectLst/>
              <a:latin typeface="Arial" panose="020B0604020202020204" pitchFamily="34" charset="0"/>
            </a:endParaRPr>
          </a:p>
          <a:p>
            <a:pPr marL="0" indent="0">
              <a:buNone/>
            </a:pPr>
            <a:endParaRPr lang="en-GB"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721124-3DE1-4FE9-A498-4008FCAC706E}"/>
              </a:ext>
            </a:extLst>
          </p:cNvPr>
          <p:cNvPicPr>
            <a:picLocks noChangeAspect="1"/>
          </p:cNvPicPr>
          <p:nvPr/>
        </p:nvPicPr>
        <p:blipFill rotWithShape="1">
          <a:blip r:embed="rId6"/>
          <a:srcRect l="59091" t="13662" r="18713" b="72863"/>
          <a:stretch/>
        </p:blipFill>
        <p:spPr>
          <a:xfrm>
            <a:off x="1393165" y="2760441"/>
            <a:ext cx="4618945" cy="788632"/>
          </a:xfrm>
          <a:prstGeom prst="rect">
            <a:avLst/>
          </a:prstGeom>
        </p:spPr>
      </p:pic>
      <p:pic>
        <p:nvPicPr>
          <p:cNvPr id="7" name="Picture 6">
            <a:extLst>
              <a:ext uri="{FF2B5EF4-FFF2-40B4-BE49-F238E27FC236}">
                <a16:creationId xmlns:a16="http://schemas.microsoft.com/office/drawing/2014/main" id="{F011B2E7-2353-4D14-938C-313E0D783377}"/>
              </a:ext>
            </a:extLst>
          </p:cNvPr>
          <p:cNvPicPr>
            <a:picLocks noChangeAspect="1"/>
          </p:cNvPicPr>
          <p:nvPr/>
        </p:nvPicPr>
        <p:blipFill>
          <a:blip r:embed="rId7"/>
          <a:stretch>
            <a:fillRect/>
          </a:stretch>
        </p:blipFill>
        <p:spPr>
          <a:xfrm>
            <a:off x="7099351" y="2837419"/>
            <a:ext cx="4212504" cy="634676"/>
          </a:xfrm>
          <a:prstGeom prst="rect">
            <a:avLst/>
          </a:prstGeom>
        </p:spPr>
      </p:pic>
      <p:sp>
        <p:nvSpPr>
          <p:cNvPr id="8" name="Arrow: Right 7">
            <a:extLst>
              <a:ext uri="{FF2B5EF4-FFF2-40B4-BE49-F238E27FC236}">
                <a16:creationId xmlns:a16="http://schemas.microsoft.com/office/drawing/2014/main" id="{051ACB7D-C5EB-4CA5-9856-8A4A26A4CA9C}"/>
              </a:ext>
            </a:extLst>
          </p:cNvPr>
          <p:cNvSpPr/>
          <p:nvPr/>
        </p:nvSpPr>
        <p:spPr>
          <a:xfrm>
            <a:off x="6160655" y="3048000"/>
            <a:ext cx="854806" cy="258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1203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28E8-BE30-452F-AFB0-F90433AB710A}"/>
              </a:ext>
            </a:extLst>
          </p:cNvPr>
          <p:cNvSpPr>
            <a:spLocks noGrp="1"/>
          </p:cNvSpPr>
          <p:nvPr>
            <p:ph type="title"/>
          </p:nvPr>
        </p:nvSpPr>
        <p:spPr/>
        <p:txBody>
          <a:bodyPr/>
          <a:lstStyle/>
          <a:p>
            <a:r>
              <a:rPr lang="en-GB" b="1" dirty="0">
                <a:latin typeface="+mn-lt"/>
              </a:rPr>
              <a:t>Conclusions – Improvements / Future Work</a:t>
            </a:r>
            <a:br>
              <a:rPr lang="en-GB" b="1" dirty="0">
                <a:latin typeface="+mn-lt"/>
              </a:rPr>
            </a:br>
            <a:endParaRPr lang="en-GB" dirty="0"/>
          </a:p>
        </p:txBody>
      </p:sp>
      <p:sp>
        <p:nvSpPr>
          <p:cNvPr id="3" name="Content Placeholder 2">
            <a:extLst>
              <a:ext uri="{FF2B5EF4-FFF2-40B4-BE49-F238E27FC236}">
                <a16:creationId xmlns:a16="http://schemas.microsoft.com/office/drawing/2014/main" id="{274E070F-51BF-4304-9B43-DD9DDA69D4A6}"/>
              </a:ext>
            </a:extLst>
          </p:cNvPr>
          <p:cNvSpPr>
            <a:spLocks noGrp="1"/>
          </p:cNvSpPr>
          <p:nvPr>
            <p:ph idx="1"/>
          </p:nvPr>
        </p:nvSpPr>
        <p:spPr>
          <a:xfrm>
            <a:off x="1083228" y="1478806"/>
            <a:ext cx="10025543" cy="4351338"/>
          </a:xfrm>
        </p:spPr>
        <p:txBody>
          <a:bodyPr>
            <a:noAutofit/>
          </a:bodyPr>
          <a:lstStyle/>
          <a:p>
            <a:pPr>
              <a:lnSpc>
                <a:spcPct val="100000"/>
              </a:lnSpc>
            </a:pPr>
            <a:r>
              <a:rPr lang="en-GB" sz="1600" b="0" i="0" u="none" strike="noStrike" dirty="0">
                <a:solidFill>
                  <a:srgbClr val="000000"/>
                </a:solidFill>
                <a:effectLst/>
                <a:latin typeface="Arial" panose="020B0604020202020204" pitchFamily="34" charset="0"/>
                <a:cs typeface="Arial" panose="020B0604020202020204" pitchFamily="34" charset="0"/>
              </a:rPr>
              <a:t>Allow users to upload profile pictures when setting off their account.</a:t>
            </a:r>
          </a:p>
          <a:p>
            <a:pPr marL="0" indent="0" rtl="0">
              <a:lnSpc>
                <a:spcPct val="100000"/>
              </a:lnSpc>
              <a:spcBef>
                <a:spcPts val="0"/>
              </a:spcBef>
              <a:spcAft>
                <a:spcPts val="0"/>
              </a:spcAft>
              <a:buNone/>
            </a:pPr>
            <a:endParaRPr lang="en-GB" sz="1600" dirty="0">
              <a:solidFill>
                <a:srgbClr val="000000"/>
              </a:solidFill>
              <a:latin typeface="Arial" panose="020B0604020202020204" pitchFamily="34" charset="0"/>
              <a:cs typeface="Arial" panose="020B0604020202020204" pitchFamily="34" charset="0"/>
            </a:endParaRPr>
          </a:p>
          <a:p>
            <a:pPr>
              <a:lnSpc>
                <a:spcPct val="100000"/>
              </a:lnSpc>
              <a:spcBef>
                <a:spcPts val="0"/>
              </a:spcBef>
            </a:pPr>
            <a:r>
              <a:rPr lang="en-GB" sz="1600" b="0" i="0" u="none" strike="noStrike" dirty="0">
                <a:solidFill>
                  <a:srgbClr val="000000"/>
                </a:solidFill>
                <a:effectLst/>
                <a:latin typeface="Arial" panose="020B0604020202020204" pitchFamily="34" charset="0"/>
                <a:cs typeface="Arial" panose="020B0604020202020204" pitchFamily="34" charset="0"/>
              </a:rPr>
              <a:t>Have a section on the stats screen to show vote  results from the user's postcode</a:t>
            </a:r>
          </a:p>
          <a:p>
            <a:pPr marL="0" indent="0" rtl="0">
              <a:lnSpc>
                <a:spcPct val="100000"/>
              </a:lnSpc>
              <a:spcBef>
                <a:spcPts val="0"/>
              </a:spcBef>
              <a:spcAft>
                <a:spcPts val="0"/>
              </a:spcAft>
              <a:buNone/>
            </a:pPr>
            <a:endParaRPr lang="en-GB" sz="1600" b="0" i="0" u="none" strike="noStrike" dirty="0">
              <a:solidFill>
                <a:srgbClr val="000000"/>
              </a:solidFill>
              <a:effectLst/>
              <a:latin typeface="Arial" panose="020B0604020202020204" pitchFamily="34" charset="0"/>
              <a:cs typeface="Arial" panose="020B0604020202020204" pitchFamily="34" charset="0"/>
            </a:endParaRPr>
          </a:p>
          <a:p>
            <a:pPr rtl="0">
              <a:lnSpc>
                <a:spcPct val="100000"/>
              </a:lnSpc>
              <a:spcBef>
                <a:spcPts val="0"/>
              </a:spcBef>
              <a:spcAft>
                <a:spcPts val="0"/>
              </a:spcAft>
            </a:pPr>
            <a:r>
              <a:rPr lang="en-GB" sz="1600" b="0" i="0" u="none" strike="noStrike" dirty="0">
                <a:solidFill>
                  <a:srgbClr val="000000"/>
                </a:solidFill>
                <a:effectLst/>
                <a:latin typeface="Arial" panose="020B0604020202020204" pitchFamily="34" charset="0"/>
                <a:cs typeface="Arial" panose="020B0604020202020204" pitchFamily="34" charset="0"/>
              </a:rPr>
              <a:t>Give users the ability to share screenshots of polls to their Facebook feed.</a:t>
            </a:r>
          </a:p>
          <a:p>
            <a:pPr lvl="1">
              <a:lnSpc>
                <a:spcPct val="100000"/>
              </a:lnSpc>
              <a:spcBef>
                <a:spcPts val="0"/>
              </a:spcBef>
            </a:pPr>
            <a:r>
              <a:rPr lang="en-GB" sz="1200" b="0" i="0" u="none" strike="noStrike" dirty="0">
                <a:solidFill>
                  <a:srgbClr val="000000"/>
                </a:solidFill>
                <a:effectLst/>
                <a:latin typeface="Arial" panose="020B0604020202020204" pitchFamily="34" charset="0"/>
                <a:cs typeface="Arial" panose="020B0604020202020204" pitchFamily="34" charset="0"/>
                <a:hlinkClick r:id="rId2"/>
              </a:rPr>
              <a:t>https://developers.facebook.com/docs/sharing/android#Additional</a:t>
            </a:r>
            <a:endParaRPr lang="en-GB" sz="1200" dirty="0">
              <a:solidFill>
                <a:srgbClr val="000000"/>
              </a:solidFill>
              <a:latin typeface="Arial" panose="020B0604020202020204" pitchFamily="34" charset="0"/>
              <a:cs typeface="Arial" panose="020B0604020202020204" pitchFamily="34" charset="0"/>
            </a:endParaRPr>
          </a:p>
          <a:p>
            <a:pPr marL="457200" lvl="1" indent="0">
              <a:lnSpc>
                <a:spcPct val="100000"/>
              </a:lnSpc>
              <a:spcBef>
                <a:spcPts val="0"/>
              </a:spcBef>
              <a:buNone/>
            </a:pPr>
            <a:endParaRPr lang="en-GB" sz="1600" i="0" u="none" strike="noStrike" dirty="0">
              <a:solidFill>
                <a:srgbClr val="000000"/>
              </a:solidFill>
              <a:latin typeface="Arial" panose="020B0604020202020204" pitchFamily="34" charset="0"/>
              <a:cs typeface="Arial" panose="020B0604020202020204" pitchFamily="34" charset="0"/>
            </a:endParaRPr>
          </a:p>
          <a:p>
            <a:pPr rtl="0">
              <a:lnSpc>
                <a:spcPct val="100000"/>
              </a:lnSpc>
              <a:spcBef>
                <a:spcPts val="0"/>
              </a:spcBef>
              <a:spcAft>
                <a:spcPts val="0"/>
              </a:spcAft>
            </a:pPr>
            <a:r>
              <a:rPr lang="en-GB" sz="1600" b="0" i="0" u="none" strike="noStrike" dirty="0">
                <a:solidFill>
                  <a:srgbClr val="000000"/>
                </a:solidFill>
                <a:effectLst/>
                <a:latin typeface="Arial" panose="020B0604020202020204" pitchFamily="34" charset="0"/>
                <a:cs typeface="Arial" panose="020B0604020202020204" pitchFamily="34" charset="0"/>
              </a:rPr>
              <a:t>Add a Twitter API so users can login and share are on Twitter.</a:t>
            </a:r>
          </a:p>
          <a:p>
            <a:pPr lvl="1">
              <a:lnSpc>
                <a:spcPct val="100000"/>
              </a:lnSpc>
              <a:spcBef>
                <a:spcPts val="0"/>
              </a:spcBef>
            </a:pPr>
            <a:r>
              <a:rPr lang="en-GB" sz="1200" b="0" i="0" u="none" strike="noStrike" dirty="0">
                <a:solidFill>
                  <a:srgbClr val="000000"/>
                </a:solidFill>
                <a:effectLst/>
                <a:latin typeface="Arial" panose="020B0604020202020204" pitchFamily="34" charset="0"/>
                <a:cs typeface="Arial" panose="020B0604020202020204" pitchFamily="34" charset="0"/>
                <a:hlinkClick r:id="rId3"/>
              </a:rPr>
              <a:t>https://developer.twitter.com/en/docs/twitter-api/getting-started/about-twitter-api</a:t>
            </a:r>
            <a:endParaRPr lang="en-GB" sz="1600" i="0" u="none" strike="noStrike" dirty="0">
              <a:solidFill>
                <a:srgbClr val="000000"/>
              </a:solidFill>
              <a:latin typeface="Arial" panose="020B0604020202020204" pitchFamily="34" charset="0"/>
              <a:cs typeface="Arial" panose="020B0604020202020204" pitchFamily="34" charset="0"/>
            </a:endParaRPr>
          </a:p>
          <a:p>
            <a:pPr>
              <a:lnSpc>
                <a:spcPct val="100000"/>
              </a:lnSpc>
            </a:pPr>
            <a:r>
              <a:rPr lang="en-GB" sz="1600" b="0" i="0" u="none" strike="noStrike" dirty="0">
                <a:solidFill>
                  <a:srgbClr val="000000"/>
                </a:solidFill>
                <a:effectLst/>
                <a:latin typeface="Arial" panose="020B0604020202020204" pitchFamily="34" charset="0"/>
                <a:cs typeface="Arial" panose="020B0604020202020204" pitchFamily="34" charset="0"/>
              </a:rPr>
              <a:t>Allow users the ability to update profile details. </a:t>
            </a:r>
          </a:p>
          <a:p>
            <a:pPr>
              <a:lnSpc>
                <a:spcPct val="100000"/>
              </a:lnSpc>
            </a:pPr>
            <a:r>
              <a:rPr lang="en-GB" sz="1600" b="0" i="0" u="none" strike="noStrike" dirty="0">
                <a:solidFill>
                  <a:srgbClr val="000000"/>
                </a:solidFill>
                <a:effectLst/>
                <a:latin typeface="Arial" panose="020B0604020202020204" pitchFamily="34" charset="0"/>
                <a:cs typeface="Arial" panose="020B0604020202020204" pitchFamily="34" charset="0"/>
              </a:rPr>
              <a:t>Allow the application to lock people into their postcode so users can only vote on topics that are popular in their area. </a:t>
            </a:r>
          </a:p>
          <a:p>
            <a:pPr>
              <a:lnSpc>
                <a:spcPct val="100000"/>
              </a:lnSpc>
            </a:pPr>
            <a:r>
              <a:rPr lang="en-GB" sz="1600" b="0" i="0" u="none" strike="noStrike" dirty="0">
                <a:solidFill>
                  <a:srgbClr val="000000"/>
                </a:solidFill>
                <a:effectLst/>
                <a:latin typeface="Arial" panose="020B0604020202020204" pitchFamily="34" charset="0"/>
                <a:cs typeface="Arial" panose="020B0604020202020204" pitchFamily="34" charset="0"/>
              </a:rPr>
              <a:t>Set up Google firebase database to have a secure way to store persistent data for users.  </a:t>
            </a:r>
          </a:p>
          <a:p>
            <a:pPr lvl="1">
              <a:lnSpc>
                <a:spcPct val="100000"/>
              </a:lnSpc>
            </a:pPr>
            <a:r>
              <a:rPr lang="en-GB" sz="1200" b="0" i="0" u="none" strike="noStrike" dirty="0">
                <a:solidFill>
                  <a:srgbClr val="000000"/>
                </a:solidFill>
                <a:effectLst/>
                <a:latin typeface="Arial" panose="020B0604020202020204" pitchFamily="34" charset="0"/>
                <a:cs typeface="Arial" panose="020B0604020202020204" pitchFamily="34" charset="0"/>
                <a:hlinkClick r:id="rId4"/>
              </a:rPr>
              <a:t>https://firebase.google.com/docs/android/setup</a:t>
            </a:r>
            <a:endParaRPr lang="en-GB" sz="1200" b="0" i="0" u="none" strike="noStrike" dirty="0">
              <a:solidFill>
                <a:srgbClr val="000000"/>
              </a:solidFill>
              <a:effectLst/>
              <a:latin typeface="Arial" panose="020B0604020202020204" pitchFamily="34" charset="0"/>
              <a:cs typeface="Arial" panose="020B0604020202020204" pitchFamily="34" charset="0"/>
            </a:endParaRPr>
          </a:p>
          <a:p>
            <a:pPr>
              <a:lnSpc>
                <a:spcPct val="100000"/>
              </a:lnSpc>
            </a:pPr>
            <a:r>
              <a:rPr lang="en-GB" sz="1600" b="0" i="0" u="none" strike="noStrike" dirty="0">
                <a:solidFill>
                  <a:srgbClr val="000000"/>
                </a:solidFill>
                <a:effectLst/>
                <a:latin typeface="Arial" panose="020B0604020202020204" pitchFamily="34" charset="0"/>
                <a:cs typeface="Arial" panose="020B0604020202020204" pitchFamily="34" charset="0"/>
              </a:rPr>
              <a:t>Import application to Google firebase. </a:t>
            </a:r>
            <a:endParaRPr lang="en-GB" sz="1600" dirty="0">
              <a:latin typeface="Arial" panose="020B0604020202020204" pitchFamily="34" charset="0"/>
              <a:cs typeface="Arial" panose="020B0604020202020204" pitchFamily="34" charset="0"/>
            </a:endParaRPr>
          </a:p>
          <a:p>
            <a:pPr rtl="0">
              <a:lnSpc>
                <a:spcPct val="100000"/>
              </a:lnSpc>
              <a:spcBef>
                <a:spcPts val="0"/>
              </a:spcBef>
              <a:spcAft>
                <a:spcPts val="0"/>
              </a:spcAft>
            </a:pPr>
            <a:endParaRPr lang="en-GB" sz="16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89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9192-8A72-459A-9EA0-182648301170}"/>
              </a:ext>
            </a:extLst>
          </p:cNvPr>
          <p:cNvSpPr>
            <a:spLocks noGrp="1"/>
          </p:cNvSpPr>
          <p:nvPr>
            <p:ph type="title"/>
          </p:nvPr>
        </p:nvSpPr>
        <p:spPr/>
        <p:txBody>
          <a:bodyPr/>
          <a:lstStyle/>
          <a:p>
            <a:r>
              <a:rPr lang="en-GB" dirty="0"/>
              <a:t>Design Decisions and changes (2)</a:t>
            </a:r>
          </a:p>
        </p:txBody>
      </p:sp>
      <p:sp>
        <p:nvSpPr>
          <p:cNvPr id="3" name="Content Placeholder 2">
            <a:extLst>
              <a:ext uri="{FF2B5EF4-FFF2-40B4-BE49-F238E27FC236}">
                <a16:creationId xmlns:a16="http://schemas.microsoft.com/office/drawing/2014/main" id="{5475A78A-0BDA-41D3-8B99-5F88A99BEA69}"/>
              </a:ext>
            </a:extLst>
          </p:cNvPr>
          <p:cNvSpPr>
            <a:spLocks noGrp="1"/>
          </p:cNvSpPr>
          <p:nvPr>
            <p:ph idx="1"/>
          </p:nvPr>
        </p:nvSpPr>
        <p:spPr>
          <a:xfrm>
            <a:off x="7080308" y="1463211"/>
            <a:ext cx="4273492" cy="4713752"/>
          </a:xfrm>
        </p:spPr>
        <p:txBody>
          <a:bodyPr/>
          <a:lstStyle/>
          <a:p>
            <a:r>
              <a:rPr lang="en-GB" sz="1800" b="0" i="0" u="none" strike="noStrike" dirty="0">
                <a:solidFill>
                  <a:srgbClr val="000000"/>
                </a:solidFill>
                <a:effectLst/>
                <a:latin typeface="Arial" panose="020B0604020202020204" pitchFamily="34" charset="0"/>
              </a:rPr>
              <a:t>The first two screenshots show how the profile section of the application was first designed for and how it currently look. The main thing to be removed is the profile completion progress bar, this was done because I realised there was no real need for a progress bar. it was a binary decision, either the user had completed their account setup or they had not.</a:t>
            </a:r>
          </a:p>
          <a:p>
            <a:r>
              <a:rPr lang="en-GB" sz="1800" b="0" i="0" u="none" strike="noStrike" dirty="0">
                <a:solidFill>
                  <a:srgbClr val="000000"/>
                </a:solidFill>
                <a:effectLst/>
                <a:latin typeface="Arial" panose="020B0604020202020204" pitchFamily="34" charset="0"/>
              </a:rPr>
              <a:t>If a user had not completed setting up their account a blue “complete profile” button would appear on their profile section. if they had completed setting up their account the button would be disabled and made invisible. As shown in the third screenshot</a:t>
            </a:r>
            <a:endParaRPr lang="en-GB" dirty="0"/>
          </a:p>
        </p:txBody>
      </p:sp>
      <p:pic>
        <p:nvPicPr>
          <p:cNvPr id="7" name="Picture 6">
            <a:extLst>
              <a:ext uri="{FF2B5EF4-FFF2-40B4-BE49-F238E27FC236}">
                <a16:creationId xmlns:a16="http://schemas.microsoft.com/office/drawing/2014/main" id="{113F8121-9E28-4716-A4CB-8E2E45AB77B7}"/>
              </a:ext>
            </a:extLst>
          </p:cNvPr>
          <p:cNvPicPr>
            <a:picLocks noChangeAspect="1"/>
          </p:cNvPicPr>
          <p:nvPr/>
        </p:nvPicPr>
        <p:blipFill>
          <a:blip r:embed="rId2"/>
          <a:stretch>
            <a:fillRect/>
          </a:stretch>
        </p:blipFill>
        <p:spPr>
          <a:xfrm>
            <a:off x="2497308" y="1504069"/>
            <a:ext cx="2186095" cy="4632036"/>
          </a:xfrm>
          <a:prstGeom prst="rect">
            <a:avLst/>
          </a:prstGeom>
        </p:spPr>
      </p:pic>
      <p:pic>
        <p:nvPicPr>
          <p:cNvPr id="8" name="Picture 7" descr="Chart, funnel chart&#10;&#10;Description automatically generated">
            <a:extLst>
              <a:ext uri="{FF2B5EF4-FFF2-40B4-BE49-F238E27FC236}">
                <a16:creationId xmlns:a16="http://schemas.microsoft.com/office/drawing/2014/main" id="{F991CE0C-860F-4626-9CD0-27F39F6D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0" y="1445826"/>
            <a:ext cx="1674276" cy="4894283"/>
          </a:xfrm>
          <a:prstGeom prst="rect">
            <a:avLst/>
          </a:prstGeom>
        </p:spPr>
      </p:pic>
      <p:sp>
        <p:nvSpPr>
          <p:cNvPr id="9" name="Arrow: Right 8">
            <a:extLst>
              <a:ext uri="{FF2B5EF4-FFF2-40B4-BE49-F238E27FC236}">
                <a16:creationId xmlns:a16="http://schemas.microsoft.com/office/drawing/2014/main" id="{7FCF014D-CE28-4E46-9F73-CBB7E508857F}"/>
              </a:ext>
            </a:extLst>
          </p:cNvPr>
          <p:cNvSpPr/>
          <p:nvPr/>
        </p:nvSpPr>
        <p:spPr>
          <a:xfrm>
            <a:off x="1841585" y="3338081"/>
            <a:ext cx="59260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69958E1-8C53-4E24-810D-3B5E4D380419}"/>
              </a:ext>
            </a:extLst>
          </p:cNvPr>
          <p:cNvPicPr>
            <a:picLocks noChangeAspect="1"/>
          </p:cNvPicPr>
          <p:nvPr/>
        </p:nvPicPr>
        <p:blipFill>
          <a:blip r:embed="rId4"/>
          <a:stretch>
            <a:fillRect/>
          </a:stretch>
        </p:blipFill>
        <p:spPr>
          <a:xfrm>
            <a:off x="4832295" y="1504068"/>
            <a:ext cx="2207900" cy="4632037"/>
          </a:xfrm>
          <a:prstGeom prst="rect">
            <a:avLst/>
          </a:prstGeom>
        </p:spPr>
      </p:pic>
    </p:spTree>
    <p:extLst>
      <p:ext uri="{BB962C8B-B14F-4D97-AF65-F5344CB8AC3E}">
        <p14:creationId xmlns:p14="http://schemas.microsoft.com/office/powerpoint/2010/main" val="272882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3947-FE39-4DCD-A6EC-0CA7E1684890}"/>
              </a:ext>
            </a:extLst>
          </p:cNvPr>
          <p:cNvSpPr>
            <a:spLocks noGrp="1"/>
          </p:cNvSpPr>
          <p:nvPr>
            <p:ph type="title"/>
          </p:nvPr>
        </p:nvSpPr>
        <p:spPr/>
        <p:txBody>
          <a:bodyPr/>
          <a:lstStyle/>
          <a:p>
            <a:r>
              <a:rPr lang="en-GB" dirty="0"/>
              <a:t>Design Decisions and changes (3)</a:t>
            </a:r>
          </a:p>
        </p:txBody>
      </p:sp>
      <p:sp>
        <p:nvSpPr>
          <p:cNvPr id="3" name="Content Placeholder 2">
            <a:extLst>
              <a:ext uri="{FF2B5EF4-FFF2-40B4-BE49-F238E27FC236}">
                <a16:creationId xmlns:a16="http://schemas.microsoft.com/office/drawing/2014/main" id="{F9B73B4A-3AC5-4BAD-819E-D16AD9D82413}"/>
              </a:ext>
            </a:extLst>
          </p:cNvPr>
          <p:cNvSpPr>
            <a:spLocks noGrp="1"/>
          </p:cNvSpPr>
          <p:nvPr>
            <p:ph idx="1"/>
          </p:nvPr>
        </p:nvSpPr>
        <p:spPr>
          <a:xfrm>
            <a:off x="6795083" y="1825625"/>
            <a:ext cx="4558717" cy="4351338"/>
          </a:xfrm>
        </p:spPr>
        <p:txBody>
          <a:bodyPr/>
          <a:lstStyle/>
          <a:p>
            <a:r>
              <a:rPr lang="en-GB" sz="1800" b="0" i="0" u="none" strike="noStrike" dirty="0">
                <a:solidFill>
                  <a:srgbClr val="000000"/>
                </a:solidFill>
                <a:effectLst/>
                <a:latin typeface="Arial" panose="020B0604020202020204" pitchFamily="34" charset="0"/>
              </a:rPr>
              <a:t>There have been multiple other changes to the design. Another major one is how the voting page of the application looks. As seen on the left screenshot there were six possible voting options, on the current application there are only 5. This was done to make it easier to calculated an overall vote; this is discussed later in the presentation. </a:t>
            </a:r>
          </a:p>
          <a:p>
            <a:r>
              <a:rPr lang="en-GB" sz="1800" b="0" i="0" u="none" strike="noStrike" dirty="0">
                <a:solidFill>
                  <a:srgbClr val="000000"/>
                </a:solidFill>
                <a:effectLst/>
                <a:latin typeface="Arial" panose="020B0604020202020204" pitchFamily="34" charset="0"/>
              </a:rPr>
              <a:t>The share button has been removed, this is because the function to share has not been implemented in this application yet. However, the like button has been moved to the poll page. </a:t>
            </a:r>
            <a:endParaRPr lang="en-GB" dirty="0"/>
          </a:p>
        </p:txBody>
      </p:sp>
      <p:pic>
        <p:nvPicPr>
          <p:cNvPr id="4" name="Picture 3">
            <a:extLst>
              <a:ext uri="{FF2B5EF4-FFF2-40B4-BE49-F238E27FC236}">
                <a16:creationId xmlns:a16="http://schemas.microsoft.com/office/drawing/2014/main" id="{D8405BE8-992A-4AEE-9E6E-F84469602389}"/>
              </a:ext>
            </a:extLst>
          </p:cNvPr>
          <p:cNvPicPr>
            <a:picLocks noChangeAspect="1"/>
          </p:cNvPicPr>
          <p:nvPr/>
        </p:nvPicPr>
        <p:blipFill>
          <a:blip r:embed="rId2"/>
          <a:stretch>
            <a:fillRect/>
          </a:stretch>
        </p:blipFill>
        <p:spPr>
          <a:xfrm>
            <a:off x="3562833" y="1289226"/>
            <a:ext cx="2561407" cy="5518423"/>
          </a:xfrm>
          <a:prstGeom prst="rect">
            <a:avLst/>
          </a:prstGeom>
        </p:spPr>
      </p:pic>
      <p:pic>
        <p:nvPicPr>
          <p:cNvPr id="5" name="Picture 4" descr="Diagram&#10;&#10;Description automatically generated">
            <a:extLst>
              <a:ext uri="{FF2B5EF4-FFF2-40B4-BE49-F238E27FC236}">
                <a16:creationId xmlns:a16="http://schemas.microsoft.com/office/drawing/2014/main" id="{2CE75D19-814F-4133-A323-9FEC3C1D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86" y="1503245"/>
            <a:ext cx="2724633" cy="4843794"/>
          </a:xfrm>
          <a:prstGeom prst="rect">
            <a:avLst/>
          </a:prstGeom>
        </p:spPr>
      </p:pic>
      <p:sp>
        <p:nvSpPr>
          <p:cNvPr id="6" name="Arrow: Right 5">
            <a:extLst>
              <a:ext uri="{FF2B5EF4-FFF2-40B4-BE49-F238E27FC236}">
                <a16:creationId xmlns:a16="http://schemas.microsoft.com/office/drawing/2014/main" id="{446C57A8-3DF2-4085-A780-A3CD2B7CEC91}"/>
              </a:ext>
            </a:extLst>
          </p:cNvPr>
          <p:cNvSpPr/>
          <p:nvPr/>
        </p:nvSpPr>
        <p:spPr>
          <a:xfrm>
            <a:off x="2900219" y="3429000"/>
            <a:ext cx="59260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8722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DF63-EC63-4313-9A36-52CA8B4F3758}"/>
              </a:ext>
            </a:extLst>
          </p:cNvPr>
          <p:cNvSpPr>
            <a:spLocks noGrp="1"/>
          </p:cNvSpPr>
          <p:nvPr>
            <p:ph type="title"/>
          </p:nvPr>
        </p:nvSpPr>
        <p:spPr/>
        <p:txBody>
          <a:bodyPr/>
          <a:lstStyle/>
          <a:p>
            <a:pPr algn="ctr"/>
            <a:r>
              <a:rPr lang="en-US" dirty="0"/>
              <a:t>Concepts/Technologies Covered </a:t>
            </a:r>
            <a:br>
              <a:rPr lang="en-US" dirty="0"/>
            </a:br>
            <a:r>
              <a:rPr lang="en-US" dirty="0"/>
              <a:t>(</a:t>
            </a:r>
            <a:r>
              <a:rPr lang="en-GB" dirty="0"/>
              <a:t>evidence on later slides</a:t>
            </a:r>
            <a:r>
              <a:rPr lang="en-US" dirty="0"/>
              <a:t>)</a:t>
            </a:r>
            <a:endParaRPr lang="en-GB" dirty="0"/>
          </a:p>
        </p:txBody>
      </p:sp>
      <p:sp>
        <p:nvSpPr>
          <p:cNvPr id="3" name="Content Placeholder 2">
            <a:extLst>
              <a:ext uri="{FF2B5EF4-FFF2-40B4-BE49-F238E27FC236}">
                <a16:creationId xmlns:a16="http://schemas.microsoft.com/office/drawing/2014/main" id="{88A4CDCB-BD2F-440F-923A-5DE25D021046}"/>
              </a:ext>
            </a:extLst>
          </p:cNvPr>
          <p:cNvSpPr>
            <a:spLocks noGrp="1"/>
          </p:cNvSpPr>
          <p:nvPr>
            <p:ph idx="1"/>
          </p:nvPr>
        </p:nvSpPr>
        <p:spPr>
          <a:xfrm>
            <a:off x="318782" y="1825625"/>
            <a:ext cx="11035018" cy="4351338"/>
          </a:xfrm>
        </p:spPr>
        <p:txBody>
          <a:bodyPr/>
          <a:lstStyle/>
          <a:p>
            <a:r>
              <a:rPr lang="en-GB" sz="1800" b="0" i="0" u="none" strike="noStrike" dirty="0">
                <a:solidFill>
                  <a:srgbClr val="000000"/>
                </a:solidFill>
                <a:effectLst/>
                <a:latin typeface="Arial" panose="020B0604020202020204" pitchFamily="34" charset="0"/>
              </a:rPr>
              <a:t>I started by first creating design prototypes for the application that allowed me to find what technologies I would require to make the prototypes functional.  One of the main areas focused on was how to implement persistent data in the application. I did this by using shared preferences, creating text files to store important data that is required to be readily available and Bundles to store small values.</a:t>
            </a:r>
          </a:p>
          <a:p>
            <a:r>
              <a:rPr lang="en-GB" sz="1800" b="0" i="0" u="none" strike="noStrike" dirty="0">
                <a:solidFill>
                  <a:srgbClr val="000000"/>
                </a:solidFill>
                <a:effectLst/>
                <a:latin typeface="Arial" panose="020B0604020202020204" pitchFamily="34" charset="0"/>
              </a:rPr>
              <a:t>One of the key requirements of this application was for it to be robust, to make sure this was the case I did various types of tests trying to finding possible ways a user might give unexpected inputs. </a:t>
            </a:r>
          </a:p>
          <a:p>
            <a:r>
              <a:rPr lang="en-GB" sz="1800" b="0" i="0" u="none" strike="noStrike" dirty="0">
                <a:solidFill>
                  <a:srgbClr val="000000"/>
                </a:solidFill>
                <a:effectLst/>
                <a:latin typeface="Arial" panose="020B0604020202020204" pitchFamily="34" charset="0"/>
              </a:rPr>
              <a:t>Multiple types of technologies were used in this application. The first is Picasso Which is a powerful image downloading and caching library for Android. This library is used to load a user's profile picture from their Facebook account. Glide is another image loader library that could be used; the only advantage Picasso has is it loads the image at a better quality. </a:t>
            </a:r>
            <a:endParaRPr lang="en-GB" sz="1800" dirty="0">
              <a:solidFill>
                <a:srgbClr val="000000"/>
              </a:solidFill>
              <a:latin typeface="Arial" panose="020B0604020202020204" pitchFamily="34" charset="0"/>
            </a:endParaRPr>
          </a:p>
          <a:p>
            <a:r>
              <a:rPr lang="en-GB" sz="1800" b="0" i="0" u="none" strike="noStrike" dirty="0">
                <a:solidFill>
                  <a:srgbClr val="000000"/>
                </a:solidFill>
                <a:effectLst/>
                <a:latin typeface="Arial" panose="020B0604020202020204" pitchFamily="34" charset="0"/>
              </a:rPr>
              <a:t>Another technology that was used in this application is the Facebook SDK. it contains multiple types of API to communicate with Facebook servers. An important one for this application is the graph API. Which allowed me to make Direct request to Facebook servers and retrieved a user's name and profile picture.</a:t>
            </a:r>
            <a:endParaRPr lang="en-GB" dirty="0"/>
          </a:p>
        </p:txBody>
      </p:sp>
    </p:spTree>
    <p:extLst>
      <p:ext uri="{BB962C8B-B14F-4D97-AF65-F5344CB8AC3E}">
        <p14:creationId xmlns:p14="http://schemas.microsoft.com/office/powerpoint/2010/main" val="192689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B0B4-7A20-46AE-8EFB-3E355CC156AA}"/>
              </a:ext>
            </a:extLst>
          </p:cNvPr>
          <p:cNvSpPr>
            <a:spLocks noGrp="1"/>
          </p:cNvSpPr>
          <p:nvPr>
            <p:ph type="title"/>
          </p:nvPr>
        </p:nvSpPr>
        <p:spPr/>
        <p:txBody>
          <a:bodyPr/>
          <a:lstStyle/>
          <a:p>
            <a:r>
              <a:rPr lang="en-GB" sz="4400" b="0" i="0" u="none" strike="noStrike" dirty="0">
                <a:solidFill>
                  <a:srgbClr val="000000"/>
                </a:solidFill>
                <a:effectLst/>
                <a:latin typeface="Arial" panose="020B0604020202020204" pitchFamily="34" charset="0"/>
              </a:rPr>
              <a:t>Picasso library</a:t>
            </a:r>
            <a:endParaRPr lang="en-GB" dirty="0"/>
          </a:p>
        </p:txBody>
      </p:sp>
      <p:sp>
        <p:nvSpPr>
          <p:cNvPr id="3" name="Content Placeholder 2">
            <a:extLst>
              <a:ext uri="{FF2B5EF4-FFF2-40B4-BE49-F238E27FC236}">
                <a16:creationId xmlns:a16="http://schemas.microsoft.com/office/drawing/2014/main" id="{A939941B-C6CB-4E70-81F0-669B92420AAD}"/>
              </a:ext>
            </a:extLst>
          </p:cNvPr>
          <p:cNvSpPr>
            <a:spLocks noGrp="1"/>
          </p:cNvSpPr>
          <p:nvPr>
            <p:ph idx="1"/>
          </p:nvPr>
        </p:nvSpPr>
        <p:spPr>
          <a:xfrm>
            <a:off x="6677636" y="1825625"/>
            <a:ext cx="5276675" cy="4351338"/>
          </a:xfrm>
        </p:spPr>
        <p:txBody>
          <a:bodyPr>
            <a:norm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As shown in the screenshot the Picasso library is Implemented in the module </a:t>
            </a:r>
            <a:r>
              <a:rPr lang="en-GB" sz="1800" b="0" i="0" u="none" strike="noStrike" dirty="0" err="1">
                <a:solidFill>
                  <a:srgbClr val="000000"/>
                </a:solidFill>
                <a:effectLst/>
                <a:latin typeface="Arial" panose="020B0604020202020204" pitchFamily="34" charset="0"/>
              </a:rPr>
              <a:t>gradle</a:t>
            </a:r>
            <a:r>
              <a:rPr lang="en-GB" sz="1800" b="0" i="0" u="none" strike="noStrike" dirty="0">
                <a:solidFill>
                  <a:srgbClr val="000000"/>
                </a:solidFill>
                <a:effectLst/>
                <a:latin typeface="Arial" panose="020B0604020202020204" pitchFamily="34" charset="0"/>
              </a:rPr>
              <a:t> file and used in the </a:t>
            </a:r>
            <a:r>
              <a:rPr lang="en-GB" sz="1800" b="0" i="0" u="none" strike="noStrike" dirty="0" err="1">
                <a:solidFill>
                  <a:srgbClr val="000000"/>
                </a:solidFill>
                <a:effectLst/>
                <a:latin typeface="Arial" panose="020B0604020202020204" pitchFamily="34" charset="0"/>
              </a:rPr>
              <a:t>graphRequest</a:t>
            </a:r>
            <a:r>
              <a:rPr lang="en-GB" sz="1800" b="0" i="0" u="none" strike="noStrike" dirty="0">
                <a:solidFill>
                  <a:srgbClr val="000000"/>
                </a:solidFill>
                <a:effectLst/>
                <a:latin typeface="Arial" panose="020B0604020202020204" pitchFamily="34" charset="0"/>
              </a:rPr>
              <a:t> class when communicating with the Facebook graph API.</a:t>
            </a:r>
            <a:endParaRPr lang="en-GB" sz="1800" b="0" dirty="0">
              <a:effectLst/>
            </a:endParaRPr>
          </a:p>
          <a:p>
            <a:pPr rtl="0">
              <a:spcBef>
                <a:spcPts val="0"/>
              </a:spcBef>
              <a:spcAft>
                <a:spcPts val="0"/>
              </a:spcAft>
            </a:pPr>
            <a:endParaRPr lang="en-GB" sz="1800" i="0" u="none" strike="noStrike" dirty="0">
              <a:solidFill>
                <a:srgbClr val="000000"/>
              </a:solidFill>
              <a:latin typeface="Arial" panose="020B0604020202020204" pitchFamily="34" charset="0"/>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To get a Facebook user’s profile picture I used this URL</a:t>
            </a:r>
          </a:p>
          <a:p>
            <a:pPr rtl="0">
              <a:spcBef>
                <a:spcPts val="0"/>
              </a:spcBef>
              <a:spcAft>
                <a:spcPts val="0"/>
              </a:spcAft>
            </a:pPr>
            <a:endParaRPr lang="en-GB" sz="1800" dirty="0">
              <a:solidFill>
                <a:srgbClr val="000000"/>
              </a:solidFill>
              <a:latin typeface="Arial" panose="020B0604020202020204" pitchFamily="34" charset="0"/>
            </a:endParaRPr>
          </a:p>
          <a:p>
            <a:pPr marL="0" indent="0" rtl="0">
              <a:spcBef>
                <a:spcPts val="0"/>
              </a:spcBef>
              <a:spcAft>
                <a:spcPts val="0"/>
              </a:spcAft>
              <a:buNone/>
            </a:pPr>
            <a:r>
              <a:rPr lang="en-GB" sz="1800" b="0" i="0" u="none" strike="noStrike" dirty="0">
                <a:solidFill>
                  <a:srgbClr val="000000"/>
                </a:solidFill>
                <a:effectLst/>
                <a:latin typeface="Arial" panose="020B0604020202020204" pitchFamily="34" charset="0"/>
              </a:rPr>
              <a:t> "https://graph.facebook.com/" + id +"/</a:t>
            </a:r>
            <a:r>
              <a:rPr lang="en-GB" sz="1800" b="0" i="0" u="none" strike="noStrike" dirty="0" err="1">
                <a:solidFill>
                  <a:srgbClr val="000000"/>
                </a:solidFill>
                <a:effectLst/>
                <a:latin typeface="Arial" panose="020B0604020202020204" pitchFamily="34" charset="0"/>
              </a:rPr>
              <a:t>picture?type</a:t>
            </a:r>
            <a:r>
              <a:rPr lang="en-GB" sz="1800" b="0" i="0" u="none" strike="noStrike" dirty="0">
                <a:solidFill>
                  <a:srgbClr val="000000"/>
                </a:solidFill>
                <a:effectLst/>
                <a:latin typeface="Arial" panose="020B0604020202020204" pitchFamily="34" charset="0"/>
              </a:rPr>
              <a:t>=large“</a:t>
            </a:r>
          </a:p>
          <a:p>
            <a:pPr marL="0" indent="0" rtl="0">
              <a:spcBef>
                <a:spcPts val="0"/>
              </a:spcBef>
              <a:spcAft>
                <a:spcPts val="0"/>
              </a:spcAft>
              <a:buNone/>
            </a:pPr>
            <a:endParaRPr lang="en-GB"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GB" sz="1800" b="0" i="0" u="none" strike="noStrike" dirty="0">
                <a:solidFill>
                  <a:srgbClr val="000000"/>
                </a:solidFill>
                <a:effectLst/>
                <a:latin typeface="Arial" panose="020B0604020202020204" pitchFamily="34" charset="0"/>
              </a:rPr>
              <a:t>where “id” is Whoever profile picture my application is requesting.</a:t>
            </a:r>
          </a:p>
          <a:p>
            <a:pPr marL="0" indent="0" rtl="0">
              <a:spcBef>
                <a:spcPts val="0"/>
              </a:spcBef>
              <a:spcAft>
                <a:spcPts val="0"/>
              </a:spcAft>
              <a:buNone/>
            </a:pPr>
            <a:endParaRPr lang="en-GB" sz="1800" dirty="0">
              <a:solidFill>
                <a:srgbClr val="000000"/>
              </a:solidFill>
              <a:latin typeface="Arial" panose="020B0604020202020204" pitchFamily="34" charset="0"/>
            </a:endParaRPr>
          </a:p>
          <a:p>
            <a:pPr marL="0" indent="0" rtl="0">
              <a:spcBef>
                <a:spcPts val="0"/>
              </a:spcBef>
              <a:spcAft>
                <a:spcPts val="0"/>
              </a:spcAft>
              <a:buNone/>
            </a:pPr>
            <a:r>
              <a:rPr lang="en-GB" sz="1800" b="0" i="0" u="none" strike="noStrike" dirty="0">
                <a:solidFill>
                  <a:srgbClr val="000000"/>
                </a:solidFill>
                <a:effectLst/>
                <a:latin typeface="Arial" panose="020B0604020202020204" pitchFamily="34" charset="0"/>
              </a:rPr>
              <a:t>The result is then placed into the </a:t>
            </a:r>
            <a:r>
              <a:rPr lang="en-GB" sz="1800" b="0" i="0" u="none" strike="noStrike" dirty="0" err="1">
                <a:solidFill>
                  <a:srgbClr val="000000"/>
                </a:solidFill>
                <a:effectLst/>
                <a:latin typeface="Arial" panose="020B0604020202020204" pitchFamily="34" charset="0"/>
              </a:rPr>
              <a:t>imageview</a:t>
            </a:r>
            <a:r>
              <a:rPr lang="en-GB" sz="1800" b="0" i="0" u="none" strike="noStrike" dirty="0">
                <a:solidFill>
                  <a:srgbClr val="000000"/>
                </a:solidFill>
                <a:effectLst/>
                <a:latin typeface="Arial" panose="020B0604020202020204" pitchFamily="34" charset="0"/>
              </a:rPr>
              <a:t> element.</a:t>
            </a:r>
            <a:endParaRPr lang="en-GB" sz="1800"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D41608CC-2D04-434B-AD56-849F795DB082}"/>
              </a:ext>
            </a:extLst>
          </p:cNvPr>
          <p:cNvPicPr>
            <a:picLocks noChangeAspect="1"/>
          </p:cNvPicPr>
          <p:nvPr/>
        </p:nvPicPr>
        <p:blipFill>
          <a:blip r:embed="rId2"/>
          <a:stretch>
            <a:fillRect/>
          </a:stretch>
        </p:blipFill>
        <p:spPr>
          <a:xfrm>
            <a:off x="409313" y="2721135"/>
            <a:ext cx="6172200" cy="1952625"/>
          </a:xfrm>
          <a:prstGeom prst="rect">
            <a:avLst/>
          </a:prstGeom>
        </p:spPr>
      </p:pic>
    </p:spTree>
    <p:extLst>
      <p:ext uri="{BB962C8B-B14F-4D97-AF65-F5344CB8AC3E}">
        <p14:creationId xmlns:p14="http://schemas.microsoft.com/office/powerpoint/2010/main" val="125884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EE86-8525-4D66-97D6-C2A5CF8B54EC}"/>
              </a:ext>
            </a:extLst>
          </p:cNvPr>
          <p:cNvSpPr>
            <a:spLocks noGrp="1"/>
          </p:cNvSpPr>
          <p:nvPr>
            <p:ph type="title"/>
          </p:nvPr>
        </p:nvSpPr>
        <p:spPr>
          <a:xfrm>
            <a:off x="797740" y="71075"/>
            <a:ext cx="10515600" cy="1325563"/>
          </a:xfrm>
        </p:spPr>
        <p:txBody>
          <a:bodyPr/>
          <a:lstStyle/>
          <a:p>
            <a:r>
              <a:rPr lang="en-GB" sz="4400" b="0" i="0" u="none" strike="noStrike" dirty="0">
                <a:solidFill>
                  <a:srgbClr val="000000"/>
                </a:solidFill>
                <a:effectLst/>
                <a:latin typeface="Arial" panose="020B0604020202020204" pitchFamily="34" charset="0"/>
              </a:rPr>
              <a:t>Facebook SDK</a:t>
            </a:r>
            <a:endParaRPr lang="en-GB" dirty="0"/>
          </a:p>
        </p:txBody>
      </p:sp>
      <p:sp>
        <p:nvSpPr>
          <p:cNvPr id="3" name="Content Placeholder 2">
            <a:extLst>
              <a:ext uri="{FF2B5EF4-FFF2-40B4-BE49-F238E27FC236}">
                <a16:creationId xmlns:a16="http://schemas.microsoft.com/office/drawing/2014/main" id="{2EA49BFC-0240-4F1B-BD04-FB295A4E6DF8}"/>
              </a:ext>
            </a:extLst>
          </p:cNvPr>
          <p:cNvSpPr>
            <a:spLocks noGrp="1"/>
          </p:cNvSpPr>
          <p:nvPr>
            <p:ph idx="1"/>
          </p:nvPr>
        </p:nvSpPr>
        <p:spPr>
          <a:xfrm>
            <a:off x="8222429" y="424664"/>
            <a:ext cx="3419764" cy="4351338"/>
          </a:xfrm>
        </p:spPr>
        <p:txBody>
          <a:bodyPr>
            <a:noAutofit/>
          </a:bodyPr>
          <a:lstStyle/>
          <a:p>
            <a:r>
              <a:rPr lang="en-GB" sz="1600" b="0" i="0" u="none" strike="noStrike" dirty="0">
                <a:solidFill>
                  <a:srgbClr val="000000"/>
                </a:solidFill>
                <a:effectLst/>
                <a:latin typeface="Arial" panose="020B0604020202020204" pitchFamily="34" charset="0"/>
                <a:cs typeface="Arial" panose="020B0604020202020204" pitchFamily="34" charset="0"/>
              </a:rPr>
              <a:t>As shown in the screenshots  I have added the Maven central repository to the top-level </a:t>
            </a:r>
            <a:r>
              <a:rPr lang="en-GB" sz="1600" b="0" i="0" u="none" strike="noStrike" dirty="0" err="1">
                <a:solidFill>
                  <a:srgbClr val="000000"/>
                </a:solidFill>
                <a:effectLst/>
                <a:latin typeface="Arial" panose="020B0604020202020204" pitchFamily="34" charset="0"/>
                <a:cs typeface="Arial" panose="020B0604020202020204" pitchFamily="34" charset="0"/>
              </a:rPr>
              <a:t>gradle</a:t>
            </a:r>
            <a:r>
              <a:rPr lang="en-GB" sz="1600" b="0" i="0" u="none" strike="noStrike" dirty="0">
                <a:solidFill>
                  <a:srgbClr val="000000"/>
                </a:solidFill>
                <a:effectLst/>
                <a:latin typeface="Arial" panose="020B0604020202020204" pitchFamily="34" charset="0"/>
                <a:cs typeface="Arial" panose="020B0604020202020204" pitchFamily="34" charset="0"/>
              </a:rPr>
              <a:t> file, which allows me to download the SDK from that repository. To compile the Facebook SDK I have also added the implementation line for the SDK into the module </a:t>
            </a:r>
            <a:r>
              <a:rPr lang="en-GB" sz="1600" b="0" i="0" u="none" strike="noStrike" dirty="0" err="1">
                <a:solidFill>
                  <a:srgbClr val="000000"/>
                </a:solidFill>
                <a:effectLst/>
                <a:latin typeface="Arial" panose="020B0604020202020204" pitchFamily="34" charset="0"/>
                <a:cs typeface="Arial" panose="020B0604020202020204" pitchFamily="34" charset="0"/>
              </a:rPr>
              <a:t>gradle</a:t>
            </a:r>
            <a:r>
              <a:rPr lang="en-GB" sz="1600" b="0" i="0" u="none" strike="noStrike" dirty="0">
                <a:solidFill>
                  <a:srgbClr val="000000"/>
                </a:solidFill>
                <a:effectLst/>
                <a:latin typeface="Arial" panose="020B0604020202020204" pitchFamily="34" charset="0"/>
                <a:cs typeface="Arial" panose="020B0604020202020204" pitchFamily="34" charset="0"/>
              </a:rPr>
              <a:t> file, so it can be compiled.</a:t>
            </a:r>
          </a:p>
          <a:p>
            <a:r>
              <a:rPr lang="en-GB" sz="1600" b="0" i="0" u="none" strike="noStrike" dirty="0">
                <a:solidFill>
                  <a:srgbClr val="000000"/>
                </a:solidFill>
                <a:effectLst/>
                <a:latin typeface="Arial" panose="020B0604020202020204" pitchFamily="34" charset="0"/>
                <a:cs typeface="Arial" panose="020B0604020202020204" pitchFamily="34" charset="0"/>
              </a:rPr>
              <a:t>As also shown in the screenshot to ensure the authenticity of the interaction between my app and Facebook I supplied Facebook with an Android key hash for my development environment.</a:t>
            </a:r>
          </a:p>
          <a:p>
            <a:pPr rtl="0">
              <a:spcBef>
                <a:spcPts val="0"/>
              </a:spcBef>
              <a:spcAft>
                <a:spcPts val="0"/>
              </a:spcAft>
            </a:pPr>
            <a:endParaRPr lang="en-GB" sz="16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GB" sz="1600" b="0" i="0" u="none" strike="noStrike" dirty="0">
                <a:solidFill>
                  <a:srgbClr val="000000"/>
                </a:solidFill>
                <a:effectLst/>
                <a:latin typeface="Arial" panose="020B0604020202020204" pitchFamily="34" charset="0"/>
                <a:cs typeface="Arial" panose="020B0604020202020204" pitchFamily="34" charset="0"/>
              </a:rPr>
              <a:t> I also gave the Facebook SDK permission to connect to the internet by editing the Android manifest file. </a:t>
            </a:r>
            <a:endParaRPr lang="en-GB" sz="1600" b="0" dirty="0">
              <a:effectLst/>
              <a:latin typeface="Arial" panose="020B0604020202020204" pitchFamily="34" charset="0"/>
              <a:cs typeface="Arial" panose="020B0604020202020204" pitchFamily="34" charset="0"/>
            </a:endParaRPr>
          </a:p>
          <a:p>
            <a:br>
              <a:rPr lang="en-GB" sz="1600" dirty="0">
                <a:latin typeface="Arial" panose="020B0604020202020204" pitchFamily="34" charset="0"/>
                <a:cs typeface="Arial" panose="020B0604020202020204" pitchFamily="34" charset="0"/>
              </a:rPr>
            </a:br>
            <a:endParaRPr lang="en-GB"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F66CF67-8232-48B1-88AE-0935CC23DCCB}"/>
              </a:ext>
            </a:extLst>
          </p:cNvPr>
          <p:cNvPicPr>
            <a:picLocks noChangeAspect="1"/>
          </p:cNvPicPr>
          <p:nvPr/>
        </p:nvPicPr>
        <p:blipFill>
          <a:blip r:embed="rId2"/>
          <a:stretch>
            <a:fillRect/>
          </a:stretch>
        </p:blipFill>
        <p:spPr>
          <a:xfrm>
            <a:off x="159757" y="1055610"/>
            <a:ext cx="3728895" cy="2343150"/>
          </a:xfrm>
          <a:prstGeom prst="rect">
            <a:avLst/>
          </a:prstGeom>
        </p:spPr>
      </p:pic>
      <p:pic>
        <p:nvPicPr>
          <p:cNvPr id="7" name="Picture 6">
            <a:extLst>
              <a:ext uri="{FF2B5EF4-FFF2-40B4-BE49-F238E27FC236}">
                <a16:creationId xmlns:a16="http://schemas.microsoft.com/office/drawing/2014/main" id="{F51DBD3E-9F8A-44AD-87AE-63C74A01A24D}"/>
              </a:ext>
            </a:extLst>
          </p:cNvPr>
          <p:cNvPicPr>
            <a:picLocks noChangeAspect="1"/>
          </p:cNvPicPr>
          <p:nvPr/>
        </p:nvPicPr>
        <p:blipFill>
          <a:blip r:embed="rId3"/>
          <a:stretch>
            <a:fillRect/>
          </a:stretch>
        </p:blipFill>
        <p:spPr>
          <a:xfrm>
            <a:off x="120917" y="3909015"/>
            <a:ext cx="4508934" cy="2705100"/>
          </a:xfrm>
          <a:prstGeom prst="rect">
            <a:avLst/>
          </a:prstGeom>
        </p:spPr>
      </p:pic>
      <p:pic>
        <p:nvPicPr>
          <p:cNvPr id="9" name="Picture 8">
            <a:extLst>
              <a:ext uri="{FF2B5EF4-FFF2-40B4-BE49-F238E27FC236}">
                <a16:creationId xmlns:a16="http://schemas.microsoft.com/office/drawing/2014/main" id="{7BF6F561-C6D2-4F2D-B95A-895418BB4C1B}"/>
              </a:ext>
            </a:extLst>
          </p:cNvPr>
          <p:cNvPicPr>
            <a:picLocks noChangeAspect="1"/>
          </p:cNvPicPr>
          <p:nvPr/>
        </p:nvPicPr>
        <p:blipFill>
          <a:blip r:embed="rId4"/>
          <a:stretch>
            <a:fillRect/>
          </a:stretch>
        </p:blipFill>
        <p:spPr>
          <a:xfrm>
            <a:off x="4033369" y="1055610"/>
            <a:ext cx="3447861" cy="2343150"/>
          </a:xfrm>
          <a:prstGeom prst="rect">
            <a:avLst/>
          </a:prstGeom>
        </p:spPr>
      </p:pic>
      <p:pic>
        <p:nvPicPr>
          <p:cNvPr id="11" name="Picture 10">
            <a:extLst>
              <a:ext uri="{FF2B5EF4-FFF2-40B4-BE49-F238E27FC236}">
                <a16:creationId xmlns:a16="http://schemas.microsoft.com/office/drawing/2014/main" id="{06704418-BBBB-4669-AC39-4F5ABEBEFDB4}"/>
              </a:ext>
            </a:extLst>
          </p:cNvPr>
          <p:cNvPicPr>
            <a:picLocks noChangeAspect="1"/>
          </p:cNvPicPr>
          <p:nvPr/>
        </p:nvPicPr>
        <p:blipFill>
          <a:blip r:embed="rId5"/>
          <a:stretch>
            <a:fillRect/>
          </a:stretch>
        </p:blipFill>
        <p:spPr>
          <a:xfrm>
            <a:off x="2650304" y="3459241"/>
            <a:ext cx="5572125" cy="1162050"/>
          </a:xfrm>
          <a:prstGeom prst="rect">
            <a:avLst/>
          </a:prstGeom>
        </p:spPr>
      </p:pic>
      <p:pic>
        <p:nvPicPr>
          <p:cNvPr id="13" name="Picture 12">
            <a:extLst>
              <a:ext uri="{FF2B5EF4-FFF2-40B4-BE49-F238E27FC236}">
                <a16:creationId xmlns:a16="http://schemas.microsoft.com/office/drawing/2014/main" id="{2F8CB4A8-9496-4544-A509-200E98E97B36}"/>
              </a:ext>
            </a:extLst>
          </p:cNvPr>
          <p:cNvPicPr>
            <a:picLocks noChangeAspect="1"/>
          </p:cNvPicPr>
          <p:nvPr/>
        </p:nvPicPr>
        <p:blipFill>
          <a:blip r:embed="rId6"/>
          <a:stretch>
            <a:fillRect/>
          </a:stretch>
        </p:blipFill>
        <p:spPr>
          <a:xfrm>
            <a:off x="4920767" y="5362567"/>
            <a:ext cx="4443456" cy="1343827"/>
          </a:xfrm>
          <a:prstGeom prst="rect">
            <a:avLst/>
          </a:prstGeom>
        </p:spPr>
      </p:pic>
    </p:spTree>
    <p:extLst>
      <p:ext uri="{BB962C8B-B14F-4D97-AF65-F5344CB8AC3E}">
        <p14:creationId xmlns:p14="http://schemas.microsoft.com/office/powerpoint/2010/main" val="256084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C127-7EBB-4D25-82B6-E7E923EA050E}"/>
              </a:ext>
            </a:extLst>
          </p:cNvPr>
          <p:cNvSpPr>
            <a:spLocks noGrp="1"/>
          </p:cNvSpPr>
          <p:nvPr>
            <p:ph type="title"/>
          </p:nvPr>
        </p:nvSpPr>
        <p:spPr/>
        <p:txBody>
          <a:bodyPr/>
          <a:lstStyle/>
          <a:p>
            <a:r>
              <a:rPr lang="en-GB" sz="4400" b="0" i="0" u="none" strike="noStrike" dirty="0">
                <a:solidFill>
                  <a:srgbClr val="000000"/>
                </a:solidFill>
                <a:effectLst/>
                <a:latin typeface="Arial" panose="020B0604020202020204" pitchFamily="34" charset="0"/>
              </a:rPr>
              <a:t>graph API</a:t>
            </a:r>
            <a:endParaRPr lang="en-GB" dirty="0"/>
          </a:p>
        </p:txBody>
      </p:sp>
      <p:sp>
        <p:nvSpPr>
          <p:cNvPr id="3" name="Content Placeholder 2">
            <a:extLst>
              <a:ext uri="{FF2B5EF4-FFF2-40B4-BE49-F238E27FC236}">
                <a16:creationId xmlns:a16="http://schemas.microsoft.com/office/drawing/2014/main" id="{D2CF8E65-C50A-4B8F-922B-97336172F0AF}"/>
              </a:ext>
            </a:extLst>
          </p:cNvPr>
          <p:cNvSpPr>
            <a:spLocks noGrp="1"/>
          </p:cNvSpPr>
          <p:nvPr>
            <p:ph idx="1"/>
          </p:nvPr>
        </p:nvSpPr>
        <p:spPr>
          <a:xfrm>
            <a:off x="8250950" y="1477169"/>
            <a:ext cx="3719818" cy="4351338"/>
          </a:xfrm>
        </p:spPr>
        <p:txBody>
          <a:bodyPr>
            <a:normAutofit/>
          </a:bodyPr>
          <a:lstStyle/>
          <a:p>
            <a:r>
              <a:rPr lang="en-GB" sz="1400" b="0" i="0" u="none" strike="noStrike" dirty="0">
                <a:solidFill>
                  <a:srgbClr val="000000"/>
                </a:solidFill>
                <a:effectLst/>
                <a:latin typeface="Arial" panose="020B0604020202020204" pitchFamily="34" charset="0"/>
                <a:cs typeface="Arial" panose="020B0604020202020204" pitchFamily="34" charset="0"/>
              </a:rPr>
              <a:t>To request data from Facebook The graph API was used, All Facebook SDK interact with the graph API full stop as it's the main method of retrieving data from Facebook.</a:t>
            </a:r>
          </a:p>
          <a:p>
            <a:pPr rtl="0">
              <a:spcBef>
                <a:spcPts val="0"/>
              </a:spcBef>
              <a:spcAft>
                <a:spcPts val="0"/>
              </a:spcAft>
            </a:pPr>
            <a:r>
              <a:rPr lang="en-GB" sz="1400" b="0" i="0" u="none" strike="noStrike" dirty="0">
                <a:solidFill>
                  <a:srgbClr val="000000"/>
                </a:solidFill>
                <a:effectLst/>
                <a:latin typeface="Arial" panose="020B0604020202020204" pitchFamily="34" charset="0"/>
                <a:cs typeface="Arial" panose="020B0604020202020204" pitchFamily="34" charset="0"/>
              </a:rPr>
              <a:t>As shown in the first screenshot, to respond to a login result you need to register a </a:t>
            </a:r>
            <a:r>
              <a:rPr lang="en-GB" sz="1400" b="0" i="0" u="none" strike="noStrike" dirty="0" err="1">
                <a:solidFill>
                  <a:srgbClr val="000000"/>
                </a:solidFill>
                <a:effectLst/>
                <a:latin typeface="Arial" panose="020B0604020202020204" pitchFamily="34" charset="0"/>
                <a:cs typeface="Arial" panose="020B0604020202020204" pitchFamily="34" charset="0"/>
              </a:rPr>
              <a:t>callback</a:t>
            </a:r>
            <a:r>
              <a:rPr lang="en-GB" sz="1400" b="0" i="0" u="none" strike="noStrike" dirty="0">
                <a:solidFill>
                  <a:srgbClr val="000000"/>
                </a:solidFill>
                <a:effectLst/>
                <a:latin typeface="Arial" panose="020B0604020202020204" pitchFamily="34" charset="0"/>
                <a:cs typeface="Arial" panose="020B0604020202020204" pitchFamily="34" charset="0"/>
              </a:rPr>
              <a:t> with either the login manager or a login button. a </a:t>
            </a:r>
            <a:r>
              <a:rPr lang="en-GB" sz="1400" b="0" i="0" u="none" strike="noStrike" dirty="0" err="1">
                <a:solidFill>
                  <a:srgbClr val="000000"/>
                </a:solidFill>
                <a:effectLst/>
                <a:latin typeface="Arial" panose="020B0604020202020204" pitchFamily="34" charset="0"/>
                <a:cs typeface="Arial" panose="020B0604020202020204" pitchFamily="34" charset="0"/>
              </a:rPr>
              <a:t>callback</a:t>
            </a:r>
            <a:r>
              <a:rPr lang="en-GB" sz="1400" b="0" i="0" u="none" strike="noStrike" dirty="0">
                <a:solidFill>
                  <a:srgbClr val="000000"/>
                </a:solidFill>
                <a:effectLst/>
                <a:latin typeface="Arial" panose="020B0604020202020204" pitchFamily="34" charset="0"/>
                <a:cs typeface="Arial" panose="020B0604020202020204" pitchFamily="34" charset="0"/>
              </a:rPr>
              <a:t> is basically a background task that will notify you of its completion including errors and success. </a:t>
            </a:r>
            <a:endParaRPr lang="en-GB" sz="1400" b="0" dirty="0">
              <a:effectLst/>
              <a:latin typeface="Arial" panose="020B0604020202020204" pitchFamily="34" charset="0"/>
              <a:cs typeface="Arial" panose="020B0604020202020204" pitchFamily="34" charset="0"/>
            </a:endParaRPr>
          </a:p>
          <a:p>
            <a:r>
              <a:rPr lang="en-GB" sz="1400" b="0" i="0" u="none" strike="noStrike" dirty="0">
                <a:solidFill>
                  <a:srgbClr val="000000"/>
                </a:solidFill>
                <a:effectLst/>
                <a:latin typeface="Arial" panose="020B0604020202020204" pitchFamily="34" charset="0"/>
                <a:cs typeface="Arial" panose="020B0604020202020204" pitchFamily="34" charset="0"/>
              </a:rPr>
              <a:t>The second screenshot shows the </a:t>
            </a:r>
            <a:r>
              <a:rPr lang="en-GB" sz="1400" b="0" i="0" u="none" strike="noStrike" dirty="0" err="1">
                <a:solidFill>
                  <a:srgbClr val="000000"/>
                </a:solidFill>
                <a:effectLst/>
                <a:latin typeface="Arial" panose="020B0604020202020204" pitchFamily="34" charset="0"/>
                <a:cs typeface="Arial" panose="020B0604020202020204" pitchFamily="34" charset="0"/>
              </a:rPr>
              <a:t>graphRequest</a:t>
            </a:r>
            <a:r>
              <a:rPr lang="en-GB" sz="1400" b="0" i="0" u="none" strike="noStrike" dirty="0">
                <a:solidFill>
                  <a:srgbClr val="000000"/>
                </a:solidFill>
                <a:effectLst/>
                <a:latin typeface="Arial" panose="020B0604020202020204" pitchFamily="34" charset="0"/>
                <a:cs typeface="Arial" panose="020B0604020202020204" pitchFamily="34" charset="0"/>
              </a:rPr>
              <a:t> class being used. This class allows communication with the graph API. As shown a bundle is used to store what fields are being requested from the API.</a:t>
            </a:r>
            <a:br>
              <a:rPr lang="en-GB" sz="1400" dirty="0">
                <a:latin typeface="Arial" panose="020B0604020202020204" pitchFamily="34" charset="0"/>
                <a:cs typeface="Arial" panose="020B0604020202020204" pitchFamily="34" charset="0"/>
              </a:rPr>
            </a:br>
            <a:endParaRPr lang="en-GB"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025A3D-0D76-4266-A005-DB83373AFEDB}"/>
              </a:ext>
            </a:extLst>
          </p:cNvPr>
          <p:cNvPicPr>
            <a:picLocks noChangeAspect="1"/>
          </p:cNvPicPr>
          <p:nvPr/>
        </p:nvPicPr>
        <p:blipFill>
          <a:blip r:embed="rId2"/>
          <a:stretch>
            <a:fillRect/>
          </a:stretch>
        </p:blipFill>
        <p:spPr>
          <a:xfrm>
            <a:off x="129219" y="1551313"/>
            <a:ext cx="4271258" cy="4834730"/>
          </a:xfrm>
          <a:prstGeom prst="rect">
            <a:avLst/>
          </a:prstGeom>
        </p:spPr>
      </p:pic>
      <p:pic>
        <p:nvPicPr>
          <p:cNvPr id="9" name="Picture 8">
            <a:extLst>
              <a:ext uri="{FF2B5EF4-FFF2-40B4-BE49-F238E27FC236}">
                <a16:creationId xmlns:a16="http://schemas.microsoft.com/office/drawing/2014/main" id="{5CC50A10-E55D-4937-A8B0-CCF40CF1A9D5}"/>
              </a:ext>
            </a:extLst>
          </p:cNvPr>
          <p:cNvPicPr>
            <a:picLocks noChangeAspect="1"/>
          </p:cNvPicPr>
          <p:nvPr/>
        </p:nvPicPr>
        <p:blipFill>
          <a:blip r:embed="rId3"/>
          <a:stretch>
            <a:fillRect/>
          </a:stretch>
        </p:blipFill>
        <p:spPr>
          <a:xfrm>
            <a:off x="4236092" y="1477169"/>
            <a:ext cx="4014858" cy="4983018"/>
          </a:xfrm>
          <a:prstGeom prst="rect">
            <a:avLst/>
          </a:prstGeom>
        </p:spPr>
      </p:pic>
    </p:spTree>
    <p:extLst>
      <p:ext uri="{BB962C8B-B14F-4D97-AF65-F5344CB8AC3E}">
        <p14:creationId xmlns:p14="http://schemas.microsoft.com/office/powerpoint/2010/main" val="646272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TotalTime>
  <Words>5256</Words>
  <Application>Microsoft Office PowerPoint</Application>
  <PresentationFormat>Widescreen</PresentationFormat>
  <Paragraphs>255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Source Sans Pro</vt:lpstr>
      <vt:lpstr>Office Theme</vt:lpstr>
      <vt:lpstr>Opinion poll Application idea Implementation Walkthrough </vt:lpstr>
      <vt:lpstr>Overview</vt:lpstr>
      <vt:lpstr>Design Decisions and changes (1)</vt:lpstr>
      <vt:lpstr>Design Decisions and changes (2)</vt:lpstr>
      <vt:lpstr>Design Decisions and changes (3)</vt:lpstr>
      <vt:lpstr>Concepts/Technologies Covered  (evidence on later slides)</vt:lpstr>
      <vt:lpstr>Picasso library</vt:lpstr>
      <vt:lpstr>Facebook SDK</vt:lpstr>
      <vt:lpstr>graph API</vt:lpstr>
      <vt:lpstr>Application Wide Notes</vt:lpstr>
      <vt:lpstr>Local SQLite Database</vt:lpstr>
      <vt:lpstr>Login Screen for user &amp; admin Operation Overview</vt:lpstr>
      <vt:lpstr>Login Screen for user &amp; admin Operation code</vt:lpstr>
      <vt:lpstr>Registration Operation Overview</vt:lpstr>
      <vt:lpstr>Registration Operation code</vt:lpstr>
      <vt:lpstr>Completing account setup Operation Overview</vt:lpstr>
      <vt:lpstr>Completing account setup Operation code</vt:lpstr>
      <vt:lpstr>Voting on questions Operation Overview</vt:lpstr>
      <vt:lpstr>Voting on questions Operation code</vt:lpstr>
      <vt:lpstr>Voting on polls Operation Overview</vt:lpstr>
      <vt:lpstr>Voting on polls Operation code</vt:lpstr>
      <vt:lpstr>Saving a poll Operation Overview</vt:lpstr>
      <vt:lpstr>Saving a poll Operation code</vt:lpstr>
      <vt:lpstr>View poll results Operation Overview</vt:lpstr>
      <vt:lpstr>View poll results Operation code</vt:lpstr>
      <vt:lpstr>View user details Operation Overview</vt:lpstr>
      <vt:lpstr>View user details Operation code</vt:lpstr>
      <vt:lpstr>Logging into Facebook Operation Overview</vt:lpstr>
      <vt:lpstr>Logging into Facebook Operation code</vt:lpstr>
      <vt:lpstr>Inserting questions and poll to database Operation Overview</vt:lpstr>
      <vt:lpstr>Inserting questions and poll to database Operation code</vt:lpstr>
      <vt:lpstr>Viewing all users / deleting them from the database Operation Overview</vt:lpstr>
      <vt:lpstr>Viewing all users / deleting them from the database Operation code</vt:lpstr>
      <vt:lpstr>Conclusions – Key Features / Functionality Achieved </vt:lpstr>
      <vt:lpstr>Conclusions – Problems Encountered </vt:lpstr>
      <vt:lpstr>Conclusions – Improvements / 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Opinion poll Application idea Implementation Walkthrough</dc:title>
  <dc:creator>Ahmed Mohamed</dc:creator>
  <cp:lastModifiedBy>Ahmed Mohamed</cp:lastModifiedBy>
  <cp:revision>54</cp:revision>
  <dcterms:created xsi:type="dcterms:W3CDTF">2021-06-11T18:55:29Z</dcterms:created>
  <dcterms:modified xsi:type="dcterms:W3CDTF">2021-11-29T18:32:33Z</dcterms:modified>
</cp:coreProperties>
</file>